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65" r:id="rId2"/>
    <p:sldId id="266" r:id="rId3"/>
    <p:sldId id="267" r:id="rId4"/>
    <p:sldId id="268" r:id="rId5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">
          <p15:clr>
            <a:srgbClr val="A4A3A4"/>
          </p15:clr>
        </p15:guide>
        <p15:guide id="2" pos="38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8A8A8A"/>
    <a:srgbClr val="7B7B7B"/>
    <a:srgbClr val="424242"/>
    <a:srgbClr val="EEEEEE"/>
    <a:srgbClr val="FCFCFC"/>
    <a:srgbClr val="4D4D4D"/>
    <a:srgbClr val="F21C0A"/>
    <a:srgbClr val="EEEEED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 showGuides="1">
      <p:cViewPr varScale="1">
        <p:scale>
          <a:sx n="99" d="100"/>
          <a:sy n="99" d="100"/>
        </p:scale>
        <p:origin x="1090" y="82"/>
      </p:cViewPr>
      <p:guideLst>
        <p:guide orient="horz" pos="575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75C76-54F3-4AB5-AD6E-01B618C8D852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CF47A-338B-4BFF-9F1B-B8A9C040DF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249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86B10-6C1E-43E6-AF54-96A5753F815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790DF-D9AE-4824-BF44-CAD74CB384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6077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75656" y="1446503"/>
            <a:ext cx="5976664" cy="349375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Clr>
                <a:srgbClr val="424242"/>
              </a:buClr>
              <a:buFont typeface="+mj-lt"/>
              <a:buAutoNum type="arabicPeriod"/>
              <a:defRPr sz="1600" baseline="0">
                <a:solidFill>
                  <a:srgbClr val="424242"/>
                </a:solidFill>
                <a:latin typeface="+mj-lt"/>
              </a:defRPr>
            </a:lvl1pPr>
            <a:lvl2pPr marL="742950" indent="-28575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400" baseline="0">
                <a:solidFill>
                  <a:srgbClr val="424242"/>
                </a:solidFill>
                <a:latin typeface="+mj-lt"/>
              </a:defRPr>
            </a:lvl2pPr>
            <a:lvl3pPr marL="11430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3pPr>
            <a:lvl4pPr marL="16002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4pPr>
            <a:lvl5pPr marL="20574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5pPr>
          </a:lstStyle>
          <a:p>
            <a:pPr lvl="0"/>
            <a:r>
              <a:rPr lang="de-DE" dirty="0" smtClean="0"/>
              <a:t>Einführung mit Hauptkapiteln und Unterkapiteln</a:t>
            </a:r>
          </a:p>
          <a:p>
            <a:pPr lvl="1"/>
            <a:r>
              <a:rPr lang="de-DE" dirty="0" smtClean="0"/>
              <a:t>Ein Unterpunkt, der zur Not auch mal zweizeilig sein kann, wenn man viel Text hat, den man wirklich nicht kürzer fassen kann.</a:t>
            </a:r>
          </a:p>
          <a:p>
            <a:pPr lvl="1"/>
            <a:r>
              <a:rPr lang="de-DE" dirty="0" smtClean="0"/>
              <a:t>Noch ein Unterpunkt</a:t>
            </a:r>
          </a:p>
          <a:p>
            <a:pPr lvl="0"/>
            <a:r>
              <a:rPr lang="de-DE" dirty="0" smtClean="0"/>
              <a:t>Hier steht der nächste Kapiteltitel</a:t>
            </a:r>
          </a:p>
          <a:p>
            <a:pPr lvl="1"/>
            <a:r>
              <a:rPr lang="de-DE" dirty="0" smtClean="0"/>
              <a:t>Ein Unterpunkt</a:t>
            </a:r>
          </a:p>
          <a:p>
            <a:pPr lvl="1"/>
            <a:r>
              <a:rPr lang="de-DE" dirty="0" smtClean="0"/>
              <a:t>Weiterer Unterpunkt</a:t>
            </a:r>
          </a:p>
          <a:p>
            <a:pPr lvl="0"/>
            <a:r>
              <a:rPr lang="de-DE" dirty="0" smtClean="0"/>
              <a:t>Eine weitere Überschrift</a:t>
            </a:r>
          </a:p>
          <a:p>
            <a:pPr lvl="1"/>
            <a:r>
              <a:rPr lang="de-DE" dirty="0" smtClean="0"/>
              <a:t>Weiterer Unterpunkt</a:t>
            </a:r>
            <a:endParaRPr lang="de-DE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66542" y="1129308"/>
            <a:ext cx="4011835" cy="470681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 algn="l">
              <a:lnSpc>
                <a:spcPts val="2338"/>
              </a:lnSpc>
              <a:buNone/>
              <a:defRPr sz="2400" b="1" i="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Inhaltsverzeichnis</a:t>
            </a:r>
          </a:p>
        </p:txBody>
      </p:sp>
    </p:spTree>
    <p:extLst>
      <p:ext uri="{BB962C8B-B14F-4D97-AF65-F5344CB8AC3E}">
        <p14:creationId xmlns:p14="http://schemas.microsoft.com/office/powerpoint/2010/main" val="314804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Grafik mit Bildunterschrif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 rot="5400000">
            <a:off x="2722962" y="-647723"/>
            <a:ext cx="3733952" cy="68768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242167" y="1023136"/>
            <a:ext cx="6679077" cy="349054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Foto</a:t>
            </a:r>
            <a:endParaRPr lang="en-US" dirty="0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1570525" y="4661477"/>
            <a:ext cx="6450243" cy="401568"/>
          </a:xfrm>
          <a:prstGeom prst="rect">
            <a:avLst/>
          </a:prstGeom>
        </p:spPr>
        <p:txBody>
          <a:bodyPr vert="horz" anchor="ctr"/>
          <a:lstStyle>
            <a:lvl1pPr algn="r">
              <a:spcBef>
                <a:spcPts val="0"/>
              </a:spcBef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/>
              </a:defRPr>
            </a:lvl1pPr>
          </a:lstStyle>
          <a:p>
            <a:pPr lvl="0"/>
            <a:r>
              <a:rPr lang="de-DE" dirty="0" smtClean="0"/>
              <a:t>Optionale Bildunterschrift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4212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Grafik mit Bildunterschrif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 userDrawn="1"/>
        </p:nvSpPr>
        <p:spPr>
          <a:xfrm rot="5400000">
            <a:off x="821052" y="1253982"/>
            <a:ext cx="3733955" cy="3073485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241964" y="1024499"/>
            <a:ext cx="2897989" cy="3512046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Grafik</a:t>
            </a:r>
            <a:endParaRPr lang="en-US" dirty="0"/>
          </a:p>
        </p:txBody>
      </p:sp>
      <p:sp>
        <p:nvSpPr>
          <p:cNvPr id="24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1127358" y="4684727"/>
            <a:ext cx="3003070" cy="376446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5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/>
              <a:t>Hier steht eine </a:t>
            </a:r>
            <a:r>
              <a:rPr lang="de-DE" dirty="0" smtClean="0"/>
              <a:t>Beschreibung</a:t>
            </a:r>
            <a:endParaRPr lang="de-DE" dirty="0"/>
          </a:p>
        </p:txBody>
      </p:sp>
      <p:sp>
        <p:nvSpPr>
          <p:cNvPr id="25" name="Rechteck 24"/>
          <p:cNvSpPr/>
          <p:nvPr userDrawn="1"/>
        </p:nvSpPr>
        <p:spPr>
          <a:xfrm rot="5400000">
            <a:off x="4619972" y="1253982"/>
            <a:ext cx="3733956" cy="3073485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5034829" y="1024499"/>
            <a:ext cx="2910800" cy="3512046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Grafik</a:t>
            </a:r>
            <a:endParaRPr lang="en-US" dirty="0"/>
          </a:p>
        </p:txBody>
      </p:sp>
      <p:sp>
        <p:nvSpPr>
          <p:cNvPr id="2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943782" y="4684727"/>
            <a:ext cx="3003070" cy="376446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5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/>
              <a:t>Hier steht eine </a:t>
            </a:r>
            <a:r>
              <a:rPr lang="de-DE" dirty="0" smtClean="0"/>
              <a:t>Beschreibung</a:t>
            </a:r>
            <a:endParaRPr lang="de-DE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3276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Grafik mit Bildunterschrif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>
          <a:xfrm rot="5400000">
            <a:off x="382931" y="1692769"/>
            <a:ext cx="3445919" cy="19078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239393" y="1015318"/>
            <a:ext cx="1733115" cy="326554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Grafik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1133312" y="4398243"/>
            <a:ext cx="1926522" cy="616227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</a:t>
            </a:r>
            <a:endParaRPr lang="de-DE" dirty="0"/>
          </a:p>
        </p:txBody>
      </p:sp>
      <p:sp>
        <p:nvSpPr>
          <p:cNvPr id="23" name="Rechteck 22"/>
          <p:cNvSpPr/>
          <p:nvPr userDrawn="1"/>
        </p:nvSpPr>
        <p:spPr>
          <a:xfrm rot="5400000">
            <a:off x="2890435" y="1692769"/>
            <a:ext cx="3445919" cy="19078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3746894" y="1015318"/>
            <a:ext cx="1733115" cy="326554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Grafik</a:t>
            </a:r>
            <a:endParaRPr lang="en-US" dirty="0"/>
          </a:p>
        </p:txBody>
      </p:sp>
      <p:sp>
        <p:nvSpPr>
          <p:cNvPr id="25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3640819" y="4398243"/>
            <a:ext cx="1926522" cy="616227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</a:t>
            </a:r>
            <a:endParaRPr lang="de-DE" dirty="0"/>
          </a:p>
        </p:txBody>
      </p:sp>
      <p:sp>
        <p:nvSpPr>
          <p:cNvPr id="26" name="Rechteck 25"/>
          <p:cNvSpPr/>
          <p:nvPr userDrawn="1"/>
        </p:nvSpPr>
        <p:spPr>
          <a:xfrm rot="5400000">
            <a:off x="5344310" y="1692769"/>
            <a:ext cx="3445919" cy="19078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200772" y="1015318"/>
            <a:ext cx="1733115" cy="326554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Grafik</a:t>
            </a:r>
            <a:endParaRPr lang="en-US" dirty="0"/>
          </a:p>
        </p:txBody>
      </p:sp>
      <p:sp>
        <p:nvSpPr>
          <p:cNvPr id="28" name="Text Placeholder 16"/>
          <p:cNvSpPr>
            <a:spLocks noGrp="1"/>
          </p:cNvSpPr>
          <p:nvPr>
            <p:ph type="body" sz="quarter" idx="20" hasCustomPrompt="1"/>
          </p:nvPr>
        </p:nvSpPr>
        <p:spPr>
          <a:xfrm>
            <a:off x="6094694" y="4398243"/>
            <a:ext cx="1926522" cy="616227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</a:t>
            </a:r>
            <a:endParaRPr lang="de-DE" dirty="0"/>
          </a:p>
        </p:txBody>
      </p:sp>
      <p:sp>
        <p:nvSpPr>
          <p:cNvPr id="18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73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p-Kategor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" descr="M:\Share\SMN\KategorieIcons\icon_buer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91328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3" descr="M:\Share\SMN\KategorieIcons\icon_elektrobedarf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3336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M:\Share\SMN\KategorieIcons\icon_fahrzeugteile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12009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5" descr="M:\Share\SMN\KategorieIcons\icon_gastronomie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451368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6" descr="M:\Share\SMN\KategorieIcons\icon_industrie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3091572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7" descr="M:\Share\SMN\KategorieIcons\icon_it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1328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" descr="M:\Share\SMN\KategorieIcons\icon_saniklima.pn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3818137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9" descr="M:\Share\SMN\KategorieIcons\icon_weiteres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51368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10" descr="M:\Share\SMN\KategorieIcons\icon_aerzte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91572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11" descr="M:\Share\SMN\KategorieIcons\icon_arbeitsschutz.png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5344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12" descr="M:\Share\SMN\KategorieIcons\icon_baubedarf.png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163336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13" descr="M:\Share\SMN\KategorieIcons\icon_betriebs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235344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 userDrawn="1"/>
        </p:nvSpPr>
        <p:spPr>
          <a:xfrm>
            <a:off x="1678962" y="92938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678962" y="1129446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29" name="Rechteck 28"/>
          <p:cNvSpPr/>
          <p:nvPr userDrawn="1"/>
        </p:nvSpPr>
        <p:spPr>
          <a:xfrm>
            <a:off x="1678962" y="1639499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0" name="Rechteck 29"/>
          <p:cNvSpPr/>
          <p:nvPr userDrawn="1"/>
        </p:nvSpPr>
        <p:spPr>
          <a:xfrm>
            <a:off x="1678962" y="235344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1" name="Rechteck 30"/>
          <p:cNvSpPr/>
          <p:nvPr userDrawn="1"/>
        </p:nvSpPr>
        <p:spPr>
          <a:xfrm>
            <a:off x="1678962" y="310310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2" name="Rechteck 31"/>
          <p:cNvSpPr/>
          <p:nvPr userDrawn="1"/>
        </p:nvSpPr>
        <p:spPr>
          <a:xfrm>
            <a:off x="1678962" y="381732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3" name="Rechteck 32"/>
          <p:cNvSpPr/>
          <p:nvPr userDrawn="1"/>
        </p:nvSpPr>
        <p:spPr>
          <a:xfrm>
            <a:off x="1678962" y="451395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5" name="Rechteck 34"/>
          <p:cNvSpPr/>
          <p:nvPr userDrawn="1"/>
        </p:nvSpPr>
        <p:spPr>
          <a:xfrm>
            <a:off x="5477528" y="925280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6" name="Rechteck 35"/>
          <p:cNvSpPr/>
          <p:nvPr userDrawn="1"/>
        </p:nvSpPr>
        <p:spPr>
          <a:xfrm>
            <a:off x="5477528" y="1639499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7" name="Rechteck 36"/>
          <p:cNvSpPr/>
          <p:nvPr userDrawn="1"/>
        </p:nvSpPr>
        <p:spPr>
          <a:xfrm>
            <a:off x="5477528" y="235344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8" name="Rechteck 37"/>
          <p:cNvSpPr/>
          <p:nvPr userDrawn="1"/>
        </p:nvSpPr>
        <p:spPr>
          <a:xfrm>
            <a:off x="5477528" y="310310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9" name="Rechteck 38"/>
          <p:cNvSpPr/>
          <p:nvPr userDrawn="1"/>
        </p:nvSpPr>
        <p:spPr>
          <a:xfrm>
            <a:off x="5477528" y="381732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40" name="Rechteck 39"/>
          <p:cNvSpPr/>
          <p:nvPr userDrawn="1"/>
        </p:nvSpPr>
        <p:spPr>
          <a:xfrm>
            <a:off x="5477528" y="451395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52" name="Text Placeholder 3"/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6110747" y="4922284"/>
            <a:ext cx="2277677" cy="339420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indent="0" algn="r">
              <a:lnSpc>
                <a:spcPts val="2455"/>
              </a:lnSpc>
              <a:buNone/>
              <a:defRPr sz="1000" baseline="0">
                <a:solidFill>
                  <a:srgbClr val="7B7B7A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Stand: TT.MM.JJJJ</a:t>
            </a:r>
          </a:p>
        </p:txBody>
      </p:sp>
      <p:sp>
        <p:nvSpPr>
          <p:cNvPr id="2" name="Textfeld 1"/>
          <p:cNvSpPr txBox="1"/>
          <p:nvPr userDrawn="1"/>
        </p:nvSpPr>
        <p:spPr>
          <a:xfrm>
            <a:off x="1678962" y="904489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Bürobedarf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58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1673992" y="184446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59" name="Textfeld 58"/>
          <p:cNvSpPr txBox="1"/>
          <p:nvPr userDrawn="1"/>
        </p:nvSpPr>
        <p:spPr>
          <a:xfrm>
            <a:off x="1673992" y="1619513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Bau, Handwerk, Agrar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60" name="Textplatzhalter 4"/>
          <p:cNvSpPr>
            <a:spLocks noGrp="1"/>
          </p:cNvSpPr>
          <p:nvPr>
            <p:ph type="body" sz="quarter" idx="26" hasCustomPrompt="1"/>
          </p:nvPr>
        </p:nvSpPr>
        <p:spPr>
          <a:xfrm>
            <a:off x="1678962" y="256725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61" name="Textfeld 60"/>
          <p:cNvSpPr txBox="1"/>
          <p:nvPr userDrawn="1"/>
        </p:nvSpPr>
        <p:spPr>
          <a:xfrm>
            <a:off x="1678962" y="2342302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Betriebsausstattung, Lagerausstattung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62" name="Textplatzhalter 4"/>
          <p:cNvSpPr>
            <a:spLocks noGrp="1"/>
          </p:cNvSpPr>
          <p:nvPr>
            <p:ph type="body" sz="quarter" idx="27" hasCustomPrompt="1"/>
          </p:nvPr>
        </p:nvSpPr>
        <p:spPr>
          <a:xfrm>
            <a:off x="1678962" y="331078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63" name="Textfeld 62"/>
          <p:cNvSpPr txBox="1"/>
          <p:nvPr userDrawn="1"/>
        </p:nvSpPr>
        <p:spPr>
          <a:xfrm>
            <a:off x="1678962" y="3085830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Industriebedarf, Technischer Handel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64" name="Textplatzhalt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678962" y="403086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65" name="Textfeld 64"/>
          <p:cNvSpPr txBox="1"/>
          <p:nvPr userDrawn="1"/>
        </p:nvSpPr>
        <p:spPr>
          <a:xfrm>
            <a:off x="1678962" y="3805910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Haustechnik, Gebäudetechnik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66" name="Textplatzhalter 4"/>
          <p:cNvSpPr>
            <a:spLocks noGrp="1"/>
          </p:cNvSpPr>
          <p:nvPr>
            <p:ph type="body" sz="quarter" idx="29" hasCustomPrompt="1"/>
          </p:nvPr>
        </p:nvSpPr>
        <p:spPr>
          <a:xfrm>
            <a:off x="1678962" y="472478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67" name="Textfeld 66"/>
          <p:cNvSpPr txBox="1"/>
          <p:nvPr userDrawn="1"/>
        </p:nvSpPr>
        <p:spPr>
          <a:xfrm>
            <a:off x="1678962" y="4499832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Hotel,</a:t>
            </a:r>
            <a:r>
              <a:rPr lang="de-DE" sz="1200" baseline="0" dirty="0" smtClean="0">
                <a:solidFill>
                  <a:srgbClr val="7B7B7B"/>
                </a:solidFill>
                <a:latin typeface="Source Sans Pro" pitchFamily="34" charset="0"/>
              </a:rPr>
              <a:t> Gastronomie, Essen, Trinken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68" name="Textplatzhalter 4"/>
          <p:cNvSpPr>
            <a:spLocks noGrp="1"/>
          </p:cNvSpPr>
          <p:nvPr>
            <p:ph type="body" sz="quarter" idx="30" hasCustomPrompt="1"/>
          </p:nvPr>
        </p:nvSpPr>
        <p:spPr>
          <a:xfrm>
            <a:off x="5483390" y="472478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69" name="Textfeld 68"/>
          <p:cNvSpPr txBox="1"/>
          <p:nvPr userDrawn="1"/>
        </p:nvSpPr>
        <p:spPr>
          <a:xfrm>
            <a:off x="5483390" y="4499833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Weitere Kategorien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70" name="Textplatzhalter 4"/>
          <p:cNvSpPr>
            <a:spLocks noGrp="1"/>
          </p:cNvSpPr>
          <p:nvPr>
            <p:ph type="body" sz="quarter" idx="31" hasCustomPrompt="1"/>
          </p:nvPr>
        </p:nvSpPr>
        <p:spPr>
          <a:xfrm>
            <a:off x="5483390" y="403086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71" name="Textfeld 70"/>
          <p:cNvSpPr txBox="1"/>
          <p:nvPr userDrawn="1"/>
        </p:nvSpPr>
        <p:spPr>
          <a:xfrm>
            <a:off x="5483390" y="3805910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Fahrzeugteile,</a:t>
            </a:r>
            <a:r>
              <a:rPr lang="de-DE" sz="1200" baseline="0" dirty="0" smtClean="0">
                <a:solidFill>
                  <a:srgbClr val="7B7B7B"/>
                </a:solidFill>
                <a:latin typeface="Source Sans Pro" pitchFamily="34" charset="0"/>
              </a:rPr>
              <a:t> Autozubehör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72" name="Textplatzhalter 4"/>
          <p:cNvSpPr>
            <a:spLocks noGrp="1"/>
          </p:cNvSpPr>
          <p:nvPr>
            <p:ph type="body" sz="quarter" idx="32" hasCustomPrompt="1"/>
          </p:nvPr>
        </p:nvSpPr>
        <p:spPr>
          <a:xfrm>
            <a:off x="5483390" y="331078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73" name="Textfeld 72"/>
          <p:cNvSpPr txBox="1"/>
          <p:nvPr userDrawn="1"/>
        </p:nvSpPr>
        <p:spPr>
          <a:xfrm>
            <a:off x="5483390" y="3085830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Medizinbedarf, Therapie, Labor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74" name="Textplatzhalter 4"/>
          <p:cNvSpPr>
            <a:spLocks noGrp="1"/>
          </p:cNvSpPr>
          <p:nvPr>
            <p:ph type="body" sz="quarter" idx="33" hasCustomPrompt="1"/>
          </p:nvPr>
        </p:nvSpPr>
        <p:spPr>
          <a:xfrm>
            <a:off x="5483390" y="256454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75" name="Textfeld 74"/>
          <p:cNvSpPr txBox="1"/>
          <p:nvPr userDrawn="1"/>
        </p:nvSpPr>
        <p:spPr>
          <a:xfrm>
            <a:off x="5483390" y="2339593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Arbeitsschutz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76" name="Textplatzhalter 4"/>
          <p:cNvSpPr>
            <a:spLocks noGrp="1"/>
          </p:cNvSpPr>
          <p:nvPr>
            <p:ph type="body" sz="quarter" idx="34" hasCustomPrompt="1"/>
          </p:nvPr>
        </p:nvSpPr>
        <p:spPr>
          <a:xfrm>
            <a:off x="5483390" y="184446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77" name="Textfeld 76"/>
          <p:cNvSpPr txBox="1"/>
          <p:nvPr userDrawn="1"/>
        </p:nvSpPr>
        <p:spPr>
          <a:xfrm>
            <a:off x="5483390" y="1619512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Elektronik, Elektrotechnik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78" name="Textplatzhalter 4"/>
          <p:cNvSpPr>
            <a:spLocks noGrp="1"/>
          </p:cNvSpPr>
          <p:nvPr>
            <p:ph type="body" sz="quarter" idx="35" hasCustomPrompt="1"/>
          </p:nvPr>
        </p:nvSpPr>
        <p:spPr>
          <a:xfrm>
            <a:off x="5483390" y="1130250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79" name="Textfeld 78"/>
          <p:cNvSpPr txBox="1"/>
          <p:nvPr userDrawn="1"/>
        </p:nvSpPr>
        <p:spPr>
          <a:xfrm>
            <a:off x="5483390" y="905294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Hardware, Software,</a:t>
            </a:r>
            <a:r>
              <a:rPr lang="de-DE" sz="1200" baseline="0" dirty="0" smtClean="0">
                <a:solidFill>
                  <a:srgbClr val="7B7B7B"/>
                </a:solidFill>
                <a:latin typeface="Source Sans Pro" pitchFamily="34" charset="0"/>
              </a:rPr>
              <a:t> Telekommunikation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56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57" name="Textplatzhalt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0647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 mit Tea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1577542" y="1709213"/>
            <a:ext cx="7290000" cy="264054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600">
                <a:latin typeface="Source Sans Pro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66542" y="1129308"/>
            <a:ext cx="4011835" cy="470681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 algn="l">
              <a:lnSpc>
                <a:spcPts val="2338"/>
              </a:lnSpc>
              <a:buNone/>
              <a:defRPr sz="2400" b="1" i="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Kapitelvorstellung</a:t>
            </a:r>
          </a:p>
        </p:txBody>
      </p:sp>
    </p:spTree>
    <p:extLst>
      <p:ext uri="{BB962C8B-B14F-4D97-AF65-F5344CB8AC3E}">
        <p14:creationId xmlns:p14="http://schemas.microsoft.com/office/powerpoint/2010/main" val="4068775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_einf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75656" y="892018"/>
            <a:ext cx="5805488" cy="309562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600" baseline="0">
                <a:solidFill>
                  <a:srgbClr val="424242"/>
                </a:solidFill>
                <a:latin typeface="+mj-lt"/>
              </a:defRPr>
            </a:lvl1pPr>
            <a:lvl2pPr marL="742950" indent="-28575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2pPr>
            <a:lvl3pPr marL="11430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3pPr>
            <a:lvl4pPr marL="16002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4pPr>
            <a:lvl5pPr marL="20574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5pPr>
          </a:lstStyle>
          <a:p>
            <a:pPr lvl="0"/>
            <a:r>
              <a:rPr lang="de-DE" dirty="0" smtClean="0"/>
              <a:t>Auflistung einzelner, wichtiger Punkte , wenn es sein muss, kann so ein Punkt auch zweizeilig sein</a:t>
            </a:r>
          </a:p>
          <a:p>
            <a:pPr lvl="0"/>
            <a:r>
              <a:rPr lang="de-DE" dirty="0" smtClean="0"/>
              <a:t>Weniger ist oft mehr</a:t>
            </a:r>
          </a:p>
          <a:p>
            <a:pPr lvl="0"/>
            <a:r>
              <a:rPr lang="de-DE" dirty="0" smtClean="0"/>
              <a:t>Text hinzufügen</a:t>
            </a:r>
          </a:p>
          <a:p>
            <a:pPr lvl="0"/>
            <a:r>
              <a:rPr lang="de-DE" dirty="0" smtClean="0"/>
              <a:t>Text hinzufügen </a:t>
            </a:r>
          </a:p>
          <a:p>
            <a:pPr lvl="0"/>
            <a:r>
              <a:rPr lang="de-DE" dirty="0" smtClean="0"/>
              <a:t>Text hinzufügen</a:t>
            </a:r>
          </a:p>
          <a:p>
            <a:pPr lvl="0"/>
            <a:r>
              <a:rPr lang="de-DE" dirty="0" smtClean="0"/>
              <a:t>Text hinzufügen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0304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_mehrere 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75656" y="884527"/>
            <a:ext cx="5805488" cy="309562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600" baseline="0">
                <a:solidFill>
                  <a:srgbClr val="424242"/>
                </a:solidFill>
                <a:latin typeface="+mj-lt"/>
              </a:defRPr>
            </a:lvl1pPr>
            <a:lvl2pPr marL="742950" indent="-28575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600" baseline="0">
                <a:solidFill>
                  <a:srgbClr val="7B7B7B"/>
                </a:solidFill>
                <a:latin typeface="+mj-lt"/>
              </a:defRPr>
            </a:lvl2pPr>
            <a:lvl3pPr marL="1143000" indent="-22860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8A8A8A"/>
                </a:solidFill>
                <a:latin typeface="+mj-lt"/>
              </a:defRPr>
            </a:lvl3pPr>
            <a:lvl4pPr marL="16002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4pPr>
            <a:lvl5pPr marL="20574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5pPr>
          </a:lstStyle>
          <a:p>
            <a:pPr lvl="0"/>
            <a:r>
              <a:rPr lang="de-DE" dirty="0" smtClean="0"/>
              <a:t>Auflistung einzelner, wichtiger Punkte , wenn es sein muss, kann so ein Punkt auch zweizeilig sein</a:t>
            </a:r>
          </a:p>
          <a:p>
            <a:pPr lvl="1"/>
            <a:r>
              <a:rPr lang="de-DE" dirty="0" smtClean="0"/>
              <a:t>Ebene 2</a:t>
            </a:r>
          </a:p>
          <a:p>
            <a:pPr lvl="1"/>
            <a:r>
              <a:rPr lang="de-DE" dirty="0" smtClean="0"/>
              <a:t>Ebene 2</a:t>
            </a:r>
          </a:p>
          <a:p>
            <a:pPr lvl="1"/>
            <a:r>
              <a:rPr lang="de-DE" dirty="0" smtClean="0"/>
              <a:t>Ebene 2</a:t>
            </a:r>
          </a:p>
          <a:p>
            <a:pPr lvl="2"/>
            <a:r>
              <a:rPr lang="de-DE" dirty="0" smtClean="0"/>
              <a:t>Ebene 3</a:t>
            </a:r>
          </a:p>
          <a:p>
            <a:pPr lvl="2"/>
            <a:r>
              <a:rPr lang="de-DE" dirty="0" smtClean="0"/>
              <a:t>Ebene 3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046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816865" y="3735799"/>
            <a:ext cx="1547271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 userDrawn="1"/>
        </p:nvSpPr>
        <p:spPr>
          <a:xfrm>
            <a:off x="816865" y="2346638"/>
            <a:ext cx="1547271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/>
        </p:nvSpPr>
        <p:spPr>
          <a:xfrm>
            <a:off x="2563409" y="3735799"/>
            <a:ext cx="6279936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2563409" y="2329022"/>
            <a:ext cx="6279936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 userDrawn="1"/>
        </p:nvSpPr>
        <p:spPr>
          <a:xfrm>
            <a:off x="2564104" y="964550"/>
            <a:ext cx="6279936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 userDrawn="1"/>
        </p:nvSpPr>
        <p:spPr>
          <a:xfrm>
            <a:off x="816865" y="957784"/>
            <a:ext cx="1547271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2564103" y="964551"/>
            <a:ext cx="6279241" cy="1203166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ts val="2455"/>
              </a:lnSpc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35132" y="1069979"/>
            <a:ext cx="1310736" cy="985542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2564105" y="2346637"/>
            <a:ext cx="6279240" cy="1192317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ts val="2455"/>
              </a:lnSpc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/>
              <a:t>Hier steht eine Beschreibung der Grafik </a:t>
            </a: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947324" y="2446641"/>
            <a:ext cx="1310736" cy="985542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5" name="Text Placeholder 16"/>
          <p:cNvSpPr>
            <a:spLocks noGrp="1"/>
          </p:cNvSpPr>
          <p:nvPr>
            <p:ph type="body" sz="quarter" idx="19" hasCustomPrompt="1"/>
          </p:nvPr>
        </p:nvSpPr>
        <p:spPr>
          <a:xfrm>
            <a:off x="2564105" y="3735799"/>
            <a:ext cx="6279240" cy="1209933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ts val="2455"/>
              </a:lnSpc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/>
              <a:t>Hier steht eine Beschreibung der Grafik </a:t>
            </a:r>
          </a:p>
        </p:txBody>
      </p:sp>
      <p:sp>
        <p:nvSpPr>
          <p:cNvPr id="35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947324" y="3835802"/>
            <a:ext cx="1310736" cy="985542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205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rteilserläuterung_kur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30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1929917" y="952827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821724" y="955982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1988536" y="1022128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81003" y="1008854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Rechteck 7"/>
          <p:cNvSpPr/>
          <p:nvPr userDrawn="1"/>
        </p:nvSpPr>
        <p:spPr>
          <a:xfrm>
            <a:off x="820223" y="2014407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809999" y="3096156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 userDrawn="1"/>
        </p:nvSpPr>
        <p:spPr>
          <a:xfrm>
            <a:off x="809998" y="4152828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881003" y="2070169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5"/>
          </p:nvPr>
        </p:nvSpPr>
        <p:spPr>
          <a:xfrm>
            <a:off x="874011" y="3145532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870211" y="4206883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Rechteck 13"/>
          <p:cNvSpPr/>
          <p:nvPr userDrawn="1"/>
        </p:nvSpPr>
        <p:spPr>
          <a:xfrm>
            <a:off x="1929917" y="2014407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 userDrawn="1"/>
        </p:nvSpPr>
        <p:spPr>
          <a:xfrm>
            <a:off x="1929917" y="3086657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 userDrawn="1"/>
        </p:nvSpPr>
        <p:spPr>
          <a:xfrm>
            <a:off x="1929917" y="4143811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8" hasCustomPrompt="1"/>
          </p:nvPr>
        </p:nvSpPr>
        <p:spPr>
          <a:xfrm>
            <a:off x="1988249" y="2083709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30" hasCustomPrompt="1"/>
          </p:nvPr>
        </p:nvSpPr>
        <p:spPr>
          <a:xfrm>
            <a:off x="1988249" y="3155087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32" hasCustomPrompt="1"/>
          </p:nvPr>
        </p:nvSpPr>
        <p:spPr>
          <a:xfrm>
            <a:off x="1987845" y="4214873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0" name="Rechteck 19"/>
          <p:cNvSpPr/>
          <p:nvPr userDrawn="1"/>
        </p:nvSpPr>
        <p:spPr>
          <a:xfrm>
            <a:off x="6005295" y="952826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 userDrawn="1"/>
        </p:nvSpPr>
        <p:spPr>
          <a:xfrm>
            <a:off x="4897102" y="955981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33" hasCustomPrompt="1"/>
          </p:nvPr>
        </p:nvSpPr>
        <p:spPr>
          <a:xfrm>
            <a:off x="6063914" y="1022127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34"/>
          </p:nvPr>
        </p:nvSpPr>
        <p:spPr>
          <a:xfrm>
            <a:off x="4956381" y="1008853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4" name="Rechteck 23"/>
          <p:cNvSpPr/>
          <p:nvPr userDrawn="1"/>
        </p:nvSpPr>
        <p:spPr>
          <a:xfrm>
            <a:off x="4895601" y="2014406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 userDrawn="1"/>
        </p:nvSpPr>
        <p:spPr>
          <a:xfrm>
            <a:off x="4885377" y="3096155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/>
          </a:p>
        </p:txBody>
      </p:sp>
      <p:sp>
        <p:nvSpPr>
          <p:cNvPr id="26" name="Rechteck 25"/>
          <p:cNvSpPr/>
          <p:nvPr userDrawn="1"/>
        </p:nvSpPr>
        <p:spPr>
          <a:xfrm>
            <a:off x="4885376" y="4152827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35"/>
          </p:nvPr>
        </p:nvSpPr>
        <p:spPr>
          <a:xfrm>
            <a:off x="4956381" y="2070168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36"/>
          </p:nvPr>
        </p:nvSpPr>
        <p:spPr>
          <a:xfrm>
            <a:off x="4949389" y="3145531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37"/>
          </p:nvPr>
        </p:nvSpPr>
        <p:spPr>
          <a:xfrm>
            <a:off x="4945589" y="4206882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2" name="Rechteck 31"/>
          <p:cNvSpPr/>
          <p:nvPr userDrawn="1"/>
        </p:nvSpPr>
        <p:spPr>
          <a:xfrm>
            <a:off x="6005295" y="2014406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 userDrawn="1"/>
        </p:nvSpPr>
        <p:spPr>
          <a:xfrm>
            <a:off x="6005295" y="3086656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/>
          <p:cNvSpPr/>
          <p:nvPr userDrawn="1"/>
        </p:nvSpPr>
        <p:spPr>
          <a:xfrm>
            <a:off x="6005295" y="4143810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 Placeholder 16"/>
          <p:cNvSpPr>
            <a:spLocks noGrp="1"/>
          </p:cNvSpPr>
          <p:nvPr>
            <p:ph type="body" sz="quarter" idx="38" hasCustomPrompt="1"/>
          </p:nvPr>
        </p:nvSpPr>
        <p:spPr>
          <a:xfrm>
            <a:off x="6063627" y="2083708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36" name="Text Placeholder 16"/>
          <p:cNvSpPr>
            <a:spLocks noGrp="1"/>
          </p:cNvSpPr>
          <p:nvPr>
            <p:ph type="body" sz="quarter" idx="39" hasCustomPrompt="1"/>
          </p:nvPr>
        </p:nvSpPr>
        <p:spPr>
          <a:xfrm>
            <a:off x="6063627" y="3155086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37" name="Text Placeholder 16"/>
          <p:cNvSpPr>
            <a:spLocks noGrp="1"/>
          </p:cNvSpPr>
          <p:nvPr>
            <p:ph type="body" sz="quarter" idx="40" hasCustomPrompt="1"/>
          </p:nvPr>
        </p:nvSpPr>
        <p:spPr>
          <a:xfrm>
            <a:off x="6063223" y="4214872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829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rteilserläuterung_l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3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1935780" y="952827"/>
            <a:ext cx="156963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821721" y="952826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1994399" y="1022128"/>
            <a:ext cx="1453780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2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81003" y="1008854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Rechteck 7"/>
          <p:cNvSpPr/>
          <p:nvPr userDrawn="1"/>
        </p:nvSpPr>
        <p:spPr>
          <a:xfrm>
            <a:off x="826085" y="2014407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815861" y="3096156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 userDrawn="1"/>
        </p:nvSpPr>
        <p:spPr>
          <a:xfrm>
            <a:off x="815860" y="4152828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 userDrawn="1"/>
        </p:nvSpPr>
        <p:spPr>
          <a:xfrm>
            <a:off x="3562886" y="952826"/>
            <a:ext cx="527945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881003" y="2070169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5"/>
          </p:nvPr>
        </p:nvSpPr>
        <p:spPr>
          <a:xfrm>
            <a:off x="874011" y="3145532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870211" y="4206883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27" hasCustomPrompt="1"/>
          </p:nvPr>
        </p:nvSpPr>
        <p:spPr>
          <a:xfrm>
            <a:off x="3634893" y="1018027"/>
            <a:ext cx="5112568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 sz="12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Text hinzufügen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de-DE" dirty="0" smtClean="0"/>
              <a:t>Text hinzufügen</a:t>
            </a:r>
            <a:endParaRPr lang="de-DE" dirty="0"/>
          </a:p>
        </p:txBody>
      </p:sp>
      <p:sp>
        <p:nvSpPr>
          <p:cNvPr id="16" name="Rechteck 15"/>
          <p:cNvSpPr/>
          <p:nvPr userDrawn="1"/>
        </p:nvSpPr>
        <p:spPr>
          <a:xfrm>
            <a:off x="1935780" y="2014407"/>
            <a:ext cx="156963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/>
        </p:nvSpPr>
        <p:spPr>
          <a:xfrm>
            <a:off x="3562886" y="2014406"/>
            <a:ext cx="527945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1935780" y="3086657"/>
            <a:ext cx="156963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 userDrawn="1"/>
        </p:nvSpPr>
        <p:spPr>
          <a:xfrm>
            <a:off x="3562886" y="3086656"/>
            <a:ext cx="527945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 userDrawn="1"/>
        </p:nvSpPr>
        <p:spPr>
          <a:xfrm>
            <a:off x="1935780" y="4143811"/>
            <a:ext cx="156963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 userDrawn="1"/>
        </p:nvSpPr>
        <p:spPr>
          <a:xfrm>
            <a:off x="3562886" y="4143810"/>
            <a:ext cx="527945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28" hasCustomPrompt="1"/>
          </p:nvPr>
        </p:nvSpPr>
        <p:spPr>
          <a:xfrm>
            <a:off x="1994112" y="2083709"/>
            <a:ext cx="1453780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2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29" hasCustomPrompt="1"/>
          </p:nvPr>
        </p:nvSpPr>
        <p:spPr>
          <a:xfrm>
            <a:off x="3640468" y="2079608"/>
            <a:ext cx="5112568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 sz="12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Text hinzufügen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de-DE" dirty="0" smtClean="0"/>
              <a:t>Text hinzufügen</a:t>
            </a:r>
            <a:endParaRPr lang="de-DE" dirty="0"/>
          </a:p>
        </p:txBody>
      </p:sp>
      <p:sp>
        <p:nvSpPr>
          <p:cNvPr id="24" name="Text Placeholder 16"/>
          <p:cNvSpPr>
            <a:spLocks noGrp="1"/>
          </p:cNvSpPr>
          <p:nvPr>
            <p:ph type="body" sz="quarter" idx="30" hasCustomPrompt="1"/>
          </p:nvPr>
        </p:nvSpPr>
        <p:spPr>
          <a:xfrm>
            <a:off x="1994112" y="3155087"/>
            <a:ext cx="1453780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2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5" name="Text Placeholder 16"/>
          <p:cNvSpPr>
            <a:spLocks noGrp="1"/>
          </p:cNvSpPr>
          <p:nvPr>
            <p:ph type="body" sz="quarter" idx="31" hasCustomPrompt="1"/>
          </p:nvPr>
        </p:nvSpPr>
        <p:spPr>
          <a:xfrm>
            <a:off x="3634606" y="3150986"/>
            <a:ext cx="5112568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 sz="12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Text hinzufügen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de-DE" dirty="0" smtClean="0"/>
              <a:t>Text hinzufügen</a:t>
            </a:r>
            <a:endParaRPr lang="de-DE" dirty="0"/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32" hasCustomPrompt="1"/>
          </p:nvPr>
        </p:nvSpPr>
        <p:spPr>
          <a:xfrm>
            <a:off x="1993708" y="4214873"/>
            <a:ext cx="1453780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2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7" name="Text Placeholder 16"/>
          <p:cNvSpPr>
            <a:spLocks noGrp="1"/>
          </p:cNvSpPr>
          <p:nvPr>
            <p:ph type="body" sz="quarter" idx="33" hasCustomPrompt="1"/>
          </p:nvPr>
        </p:nvSpPr>
        <p:spPr>
          <a:xfrm>
            <a:off x="3634202" y="4210772"/>
            <a:ext cx="5112568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 sz="12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Text hinzufügen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de-DE" dirty="0" smtClean="0"/>
              <a:t>Text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2512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 rot="5400000">
            <a:off x="2722962" y="-647723"/>
            <a:ext cx="3733952" cy="68768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5" name="Medienplatzhalter 4"/>
          <p:cNvSpPr>
            <a:spLocks noGrp="1"/>
          </p:cNvSpPr>
          <p:nvPr>
            <p:ph type="media" sz="quarter" idx="17" hasCustomPrompt="1"/>
          </p:nvPr>
        </p:nvSpPr>
        <p:spPr>
          <a:xfrm>
            <a:off x="1241302" y="1032732"/>
            <a:ext cx="6678000" cy="34809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r>
              <a:rPr lang="de-DE" dirty="0" smtClean="0"/>
              <a:t>Video</a:t>
            </a:r>
            <a:endParaRPr lang="de-DE" dirty="0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1570525" y="4661477"/>
            <a:ext cx="6450243" cy="401568"/>
          </a:xfrm>
          <a:prstGeom prst="rect">
            <a:avLst/>
          </a:prstGeom>
        </p:spPr>
        <p:txBody>
          <a:bodyPr vert="horz" anchor="ctr"/>
          <a:lstStyle>
            <a:lvl1pPr algn="r">
              <a:spcBef>
                <a:spcPts val="0"/>
              </a:spcBef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/>
              </a:defRPr>
            </a:lvl1pPr>
          </a:lstStyle>
          <a:p>
            <a:pPr lvl="0"/>
            <a:r>
              <a:rPr lang="de-DE" dirty="0" smtClean="0"/>
              <a:t>Optionale Bildunterschrift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626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Erläut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>
          <a:xfrm>
            <a:off x="1147683" y="925614"/>
            <a:ext cx="2511773" cy="3997541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Source Sans Pro" pitchFamily="34" charset="0"/>
            </a:endParaRPr>
          </a:p>
        </p:txBody>
      </p:sp>
      <p:sp>
        <p:nvSpPr>
          <p:cNvPr id="15" name="Picture Placeholder 6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225524" y="992017"/>
            <a:ext cx="2355125" cy="385984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6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Foto</a:t>
            </a:r>
            <a:endParaRPr lang="en-US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7" hasCustomPrompt="1"/>
          </p:nvPr>
        </p:nvSpPr>
        <p:spPr>
          <a:xfrm>
            <a:off x="3742152" y="893715"/>
            <a:ext cx="4286232" cy="4029440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600" baseline="0">
                <a:solidFill>
                  <a:srgbClr val="424242"/>
                </a:solidFill>
                <a:latin typeface="+mj-lt"/>
              </a:defRPr>
            </a:lvl1pPr>
            <a:lvl2pPr marL="742950" indent="-28575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2pPr>
            <a:lvl3pPr marL="11430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3pPr>
            <a:lvl4pPr marL="16002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4pPr>
            <a:lvl5pPr marL="20574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5pPr>
          </a:lstStyle>
          <a:p>
            <a:pPr lvl="0"/>
            <a:r>
              <a:rPr lang="de-DE" dirty="0" smtClean="0"/>
              <a:t>Auflistung einzelner, wichtiger Punkte , wenn es sein muss, kann so ein Punkt auch zweizeilig sein</a:t>
            </a:r>
          </a:p>
          <a:p>
            <a:pPr lvl="0"/>
            <a:r>
              <a:rPr lang="de-DE" dirty="0" smtClean="0"/>
              <a:t>Weniger ist oft mehr</a:t>
            </a:r>
          </a:p>
          <a:p>
            <a:pPr lvl="0"/>
            <a:r>
              <a:rPr lang="de-DE" dirty="0" smtClean="0"/>
              <a:t>Text hinzufügen</a:t>
            </a:r>
          </a:p>
          <a:p>
            <a:pPr lvl="0"/>
            <a:r>
              <a:rPr lang="de-DE" dirty="0" smtClean="0"/>
              <a:t>Text hinzufügen </a:t>
            </a:r>
          </a:p>
          <a:p>
            <a:pPr lvl="0"/>
            <a:r>
              <a:rPr lang="de-DE" dirty="0" smtClean="0"/>
              <a:t>Text hinzufügen</a:t>
            </a:r>
          </a:p>
          <a:p>
            <a:pPr lvl="0"/>
            <a:r>
              <a:rPr lang="de-DE" dirty="0" smtClean="0"/>
              <a:t>Text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475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/>
          <p:cNvSpPr/>
          <p:nvPr/>
        </p:nvSpPr>
        <p:spPr>
          <a:xfrm>
            <a:off x="3886" y="5312710"/>
            <a:ext cx="9144000" cy="40922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6" name="Picture 3" descr="C:\Users\susann.merklein\Desktop\Master\Bilder\Schatten_Bild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" y="5272617"/>
            <a:ext cx="9144000" cy="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79537" y="5381859"/>
            <a:ext cx="3562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B7B7B"/>
                </a:solidFill>
                <a:latin typeface="Source Sans Pro" pitchFamily="34" charset="0"/>
                <a:cs typeface="Arial" pitchFamily="34" charset="0"/>
              </a:rPr>
              <a:t>Die Beschaffungsplattform</a:t>
            </a:r>
            <a:r>
              <a:rPr lang="en-US" sz="1200" baseline="0" dirty="0" smtClean="0">
                <a:solidFill>
                  <a:srgbClr val="7B7B7B"/>
                </a:solidFill>
                <a:latin typeface="Source Sans Pro" pitchFamily="34" charset="0"/>
                <a:cs typeface="Arial" pitchFamily="34" charset="0"/>
              </a:rPr>
              <a:t> für Geschäftskunden</a:t>
            </a:r>
            <a:endParaRPr lang="de-DE" sz="1200" dirty="0">
              <a:solidFill>
                <a:srgbClr val="7B7B7B"/>
              </a:solidFill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8517434" y="5383077"/>
            <a:ext cx="4587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534558"/>
            <a:fld id="{D24BED7F-FAFF-4A09-8349-9EC0A0A53616}" type="slidenum">
              <a:rPr lang="de-DE" sz="1200" smtClean="0">
                <a:solidFill>
                  <a:srgbClr val="7B7B7B"/>
                </a:solidFill>
                <a:latin typeface="Source Sans Pro" pitchFamily="34" charset="0"/>
                <a:cs typeface="Arial" pitchFamily="34" charset="0"/>
              </a:rPr>
              <a:pPr algn="r" defTabSz="534558"/>
              <a:t>‹Nr.›</a:t>
            </a:fld>
            <a:endParaRPr lang="de-DE" sz="1200" dirty="0">
              <a:solidFill>
                <a:srgbClr val="7B7B7B"/>
              </a:solidFill>
              <a:latin typeface="Source Sans Pro" pitchFamily="34" charset="0"/>
              <a:cs typeface="Arial" pitchFamily="34" charset="0"/>
            </a:endParaRPr>
          </a:p>
        </p:txBody>
      </p:sp>
      <p:pic>
        <p:nvPicPr>
          <p:cNvPr id="21" name="Picture 3" descr="C:\Users\susann.merklein\Desktop\Master\Bilder\Schatten_Bild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9052"/>
            <a:ext cx="9144000" cy="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7" y="-1703"/>
            <a:ext cx="1481206" cy="64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86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84" r:id="rId3"/>
    <p:sldLayoutId id="2147483685" r:id="rId4"/>
    <p:sldLayoutId id="2147483665" r:id="rId5"/>
    <p:sldLayoutId id="2147483682" r:id="rId6"/>
    <p:sldLayoutId id="2147483678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Kommunikationspaket</a:t>
            </a:r>
          </a:p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259632" y="1120038"/>
            <a:ext cx="6912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400" dirty="0" smtClean="0"/>
              <a:t>Sehr geehrter Mercateo-Kunde</a:t>
            </a:r>
            <a:r>
              <a:rPr lang="de-DE" sz="1400" dirty="0"/>
              <a:t>,</a:t>
            </a:r>
          </a:p>
          <a:p>
            <a:pPr algn="just"/>
            <a:endParaRPr lang="de-DE" sz="1400" dirty="0"/>
          </a:p>
          <a:p>
            <a:pPr algn="just"/>
            <a:r>
              <a:rPr lang="de-DE" sz="1400" dirty="0"/>
              <a:t>um Sie bei der Einführung von Mercateo in Ihrem Unternehmen zu unterstützen, haben wir dieses Kommunikationspaket entwickelt. </a:t>
            </a:r>
            <a:r>
              <a:rPr lang="de-DE" sz="1400" dirty="0" smtClean="0"/>
              <a:t>Ziel ist es, </a:t>
            </a:r>
            <a:r>
              <a:rPr lang="de-DE" sz="1400" dirty="0"/>
              <a:t>Ihnen Hilfsmittel an die Hand zu geben, </a:t>
            </a:r>
            <a:r>
              <a:rPr lang="de-DE" sz="1400" dirty="0" smtClean="0"/>
              <a:t>um </a:t>
            </a:r>
            <a:r>
              <a:rPr lang="de-DE" sz="1400" dirty="0"/>
              <a:t>Mercateo bei allen </a:t>
            </a:r>
            <a:r>
              <a:rPr lang="de-DE" sz="1400" dirty="0" smtClean="0"/>
              <a:t>Anwendern bekannt zu machen, die interne Akzeptanz zu maximieren sowie den Erfolg der Beschaffungsplattform messen zu </a:t>
            </a:r>
            <a:r>
              <a:rPr lang="de-DE" sz="1400" dirty="0"/>
              <a:t>können.</a:t>
            </a:r>
          </a:p>
          <a:p>
            <a:pPr algn="just"/>
            <a:endParaRPr lang="de-DE" sz="1400" dirty="0"/>
          </a:p>
          <a:p>
            <a:pPr algn="just"/>
            <a:r>
              <a:rPr lang="de-DE" sz="1400" dirty="0"/>
              <a:t>Die zugehörigen Materialien erhalten Sie in der beigefügten </a:t>
            </a:r>
            <a:r>
              <a:rPr lang="de-DE" sz="1400" dirty="0" err="1" smtClean="0"/>
              <a:t>zip</a:t>
            </a:r>
            <a:r>
              <a:rPr lang="de-DE" sz="1400" dirty="0" smtClean="0"/>
              <a:t>-Datei. Die </a:t>
            </a:r>
            <a:r>
              <a:rPr lang="de-DE" sz="1400" dirty="0"/>
              <a:t>Vorlagen können </a:t>
            </a:r>
            <a:r>
              <a:rPr lang="de-DE" sz="1400" dirty="0" smtClean="0"/>
              <a:t>selbstverständlich </a:t>
            </a:r>
            <a:r>
              <a:rPr lang="de-DE" sz="1400" dirty="0"/>
              <a:t>auf Ihre </a:t>
            </a:r>
            <a:r>
              <a:rPr lang="de-DE" sz="1400" dirty="0" smtClean="0"/>
              <a:t>individuellen </a:t>
            </a:r>
            <a:r>
              <a:rPr lang="de-DE" sz="1400" dirty="0"/>
              <a:t>Prozesse </a:t>
            </a:r>
            <a:r>
              <a:rPr lang="de-DE" sz="1400" dirty="0" smtClean="0"/>
              <a:t>anpasst werden.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57428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907325" y="1089377"/>
            <a:ext cx="6489833" cy="423613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 baseline="0">
                <a:solidFill>
                  <a:srgbClr val="424242"/>
                </a:solidFill>
                <a:latin typeface="Source Sans Pro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 smtClean="0"/>
              <a:t>Das Kommunikationspaket enthält folgende Materialien:</a:t>
            </a:r>
            <a:endParaRPr lang="de-DE" sz="1800" dirty="0"/>
          </a:p>
        </p:txBody>
      </p:sp>
      <p:sp>
        <p:nvSpPr>
          <p:cNvPr id="9" name="Textplatzhalter 1"/>
          <p:cNvSpPr txBox="1">
            <a:spLocks/>
          </p:cNvSpPr>
          <p:nvPr/>
        </p:nvSpPr>
        <p:spPr>
          <a:xfrm>
            <a:off x="1559216" y="1523571"/>
            <a:ext cx="7128792" cy="29901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F21C0A"/>
              </a:buClr>
              <a:buFont typeface="Wingdings" pitchFamily="2" charset="2"/>
              <a:buChar char="§"/>
              <a:defRPr sz="1600" kern="1200" baseline="0">
                <a:solidFill>
                  <a:srgbClr val="424242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F21C0A"/>
              </a:buClr>
              <a:buFont typeface="Wingdings" pitchFamily="2" charset="2"/>
              <a:buChar char="§"/>
              <a:defRPr sz="1600" kern="1200" baseline="0">
                <a:solidFill>
                  <a:srgbClr val="7B7B7B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F21C0A"/>
              </a:buClr>
              <a:buFont typeface="Wingdings" pitchFamily="2" charset="2"/>
              <a:buChar char="§"/>
              <a:defRPr sz="1600" kern="1200">
                <a:solidFill>
                  <a:srgbClr val="8A8A8A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21C0A"/>
              </a:buClr>
              <a:buFont typeface="Wingdings" pitchFamily="2" charset="2"/>
              <a:buChar char="§"/>
              <a:defRPr sz="1600" kern="1200">
                <a:solidFill>
                  <a:srgbClr val="424242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21C0A"/>
              </a:buClr>
              <a:buFont typeface="Wingdings" pitchFamily="2" charset="2"/>
              <a:buChar char="§"/>
              <a:defRPr sz="1600" kern="1200">
                <a:solidFill>
                  <a:srgbClr val="42424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de-DE" sz="1400" dirty="0"/>
              <a:t>Vorlage Ankündigungsemail (Datei: 1_ankuendigung.docx)</a:t>
            </a:r>
          </a:p>
          <a:p>
            <a:pPr>
              <a:buFont typeface="+mj-lt"/>
              <a:buAutoNum type="arabicPeriod"/>
            </a:pPr>
            <a:r>
              <a:rPr lang="de-DE" sz="1400" dirty="0"/>
              <a:t>Vorlage Einladungsemail zur Schulung (Datei: 2_schulungseinladung.docx)</a:t>
            </a:r>
          </a:p>
          <a:p>
            <a:pPr>
              <a:buFont typeface="+mj-lt"/>
              <a:buAutoNum type="arabicPeriod"/>
            </a:pPr>
            <a:r>
              <a:rPr lang="de-DE" sz="1400" dirty="0"/>
              <a:t>Vorlage für Einladungsemail für </a:t>
            </a:r>
            <a:r>
              <a:rPr lang="de-DE" sz="1400" dirty="0" err="1"/>
              <a:t>Webinar</a:t>
            </a:r>
            <a:r>
              <a:rPr lang="de-DE" sz="1400" dirty="0"/>
              <a:t> (Datei: 3_webinareinladung.docx)</a:t>
            </a:r>
          </a:p>
          <a:p>
            <a:pPr>
              <a:buFont typeface="+mj-lt"/>
              <a:buAutoNum type="arabicPeriod"/>
            </a:pPr>
            <a:r>
              <a:rPr lang="de-DE" sz="1400" dirty="0"/>
              <a:t>Individualisierbare Vorlage für Nutzerhinweise (Datei: 4_nutzungshinweise.docx)</a:t>
            </a:r>
          </a:p>
          <a:p>
            <a:pPr>
              <a:buFont typeface="+mj-lt"/>
              <a:buAutoNum type="arabicPeriod"/>
            </a:pPr>
            <a:r>
              <a:rPr lang="de-DE" sz="1400" dirty="0"/>
              <a:t>Individualisierbare Vorlage für Nutzerhinweise (Datei: 5_nutzungshinweise.pptx)</a:t>
            </a:r>
          </a:p>
          <a:p>
            <a:pPr>
              <a:buFont typeface="+mj-lt"/>
              <a:buAutoNum type="arabicPeriod"/>
            </a:pPr>
            <a:r>
              <a:rPr lang="de-DE" sz="1400" dirty="0"/>
              <a:t>Druckvorlage: Bestellleitfaden (Datei: 6_bestellleitfaden.pdf)</a:t>
            </a:r>
          </a:p>
          <a:p>
            <a:pPr>
              <a:buFont typeface="+mj-lt"/>
              <a:buAutoNum type="arabicPeriod"/>
            </a:pPr>
            <a:r>
              <a:rPr lang="de-DE" sz="1400" dirty="0"/>
              <a:t>FAQs (Datei: 7_faq.docx)</a:t>
            </a:r>
          </a:p>
          <a:p>
            <a:pPr>
              <a:buFont typeface="+mj-lt"/>
              <a:buAutoNum type="arabicPeriod"/>
            </a:pPr>
            <a:r>
              <a:rPr lang="de-DE" sz="1400" dirty="0"/>
              <a:t>Fragebogen (Datei: 8_fragebogen.docx)</a:t>
            </a:r>
          </a:p>
        </p:txBody>
      </p:sp>
    </p:spTree>
    <p:extLst>
      <p:ext uri="{BB962C8B-B14F-4D97-AF65-F5344CB8AC3E}">
        <p14:creationId xmlns:p14="http://schemas.microsoft.com/office/powerpoint/2010/main" val="272113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So setzen Sie die Materialien ein</a:t>
            </a:r>
          </a:p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Richtungspfeil 6"/>
          <p:cNvSpPr/>
          <p:nvPr/>
        </p:nvSpPr>
        <p:spPr>
          <a:xfrm>
            <a:off x="971601" y="2037378"/>
            <a:ext cx="1584175" cy="648072"/>
          </a:xfrm>
          <a:prstGeom prst="homePlate">
            <a:avLst/>
          </a:prstGeom>
          <a:solidFill>
            <a:srgbClr val="DDDDDD"/>
          </a:solidFill>
          <a:ln>
            <a:solidFill>
              <a:srgbClr val="8A8A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424242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5496" y="194591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solidFill>
                  <a:srgbClr val="424242"/>
                </a:solidFill>
              </a:rPr>
              <a:t>Phase im Mercateo- Anbindungs-projekt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971600" y="2192137"/>
            <a:ext cx="1772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424242"/>
                </a:solidFill>
              </a:rPr>
              <a:t>Implementierung</a:t>
            </a:r>
            <a:endParaRPr lang="de-DE" sz="1400" dirty="0">
              <a:solidFill>
                <a:srgbClr val="424242"/>
              </a:solidFill>
            </a:endParaRPr>
          </a:p>
        </p:txBody>
      </p:sp>
      <p:sp>
        <p:nvSpPr>
          <p:cNvPr id="10" name="Eingekerbter Richtungspfeil 9"/>
          <p:cNvSpPr/>
          <p:nvPr/>
        </p:nvSpPr>
        <p:spPr>
          <a:xfrm>
            <a:off x="6300192" y="2037378"/>
            <a:ext cx="2664296" cy="648072"/>
          </a:xfrm>
          <a:prstGeom prst="chevron">
            <a:avLst/>
          </a:prstGeom>
          <a:solidFill>
            <a:srgbClr val="DDDDDD"/>
          </a:solidFill>
          <a:ln>
            <a:solidFill>
              <a:srgbClr val="8A8A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424242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033233" y="2207525"/>
            <a:ext cx="1198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solidFill>
                  <a:srgbClr val="424242"/>
                </a:solidFill>
              </a:rPr>
              <a:t>Rollout</a:t>
            </a:r>
            <a:endParaRPr lang="de-DE" sz="1400" dirty="0">
              <a:solidFill>
                <a:srgbClr val="424242"/>
              </a:solidFill>
            </a:endParaRPr>
          </a:p>
        </p:txBody>
      </p:sp>
      <p:sp>
        <p:nvSpPr>
          <p:cNvPr id="12" name="Eingekerbter Richtungspfeil 11"/>
          <p:cNvSpPr/>
          <p:nvPr/>
        </p:nvSpPr>
        <p:spPr>
          <a:xfrm>
            <a:off x="2339752" y="2037378"/>
            <a:ext cx="2160240" cy="648072"/>
          </a:xfrm>
          <a:prstGeom prst="chevron">
            <a:avLst/>
          </a:prstGeom>
          <a:solidFill>
            <a:srgbClr val="DDDDDD"/>
          </a:solidFill>
          <a:ln>
            <a:solidFill>
              <a:srgbClr val="8A8A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424242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820765" y="2192137"/>
            <a:ext cx="1198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solidFill>
                  <a:srgbClr val="424242"/>
                </a:solidFill>
              </a:rPr>
              <a:t>Test</a:t>
            </a:r>
            <a:endParaRPr lang="de-DE" sz="1400" dirty="0">
              <a:solidFill>
                <a:srgbClr val="424242"/>
              </a:solidFill>
            </a:endParaRPr>
          </a:p>
        </p:txBody>
      </p:sp>
      <p:sp>
        <p:nvSpPr>
          <p:cNvPr id="14" name="Eingekerbter Richtungspfeil 13"/>
          <p:cNvSpPr/>
          <p:nvPr/>
        </p:nvSpPr>
        <p:spPr>
          <a:xfrm>
            <a:off x="4283968" y="2037378"/>
            <a:ext cx="2232248" cy="648072"/>
          </a:xfrm>
          <a:prstGeom prst="chevron">
            <a:avLst/>
          </a:prstGeom>
          <a:solidFill>
            <a:srgbClr val="DDDDDD"/>
          </a:solidFill>
          <a:ln>
            <a:solidFill>
              <a:srgbClr val="8A8A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424242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728976" y="2192137"/>
            <a:ext cx="1198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solidFill>
                  <a:srgbClr val="424242"/>
                </a:solidFill>
              </a:rPr>
              <a:t>GoLive</a:t>
            </a:r>
            <a:endParaRPr lang="de-DE" sz="1400" dirty="0">
              <a:solidFill>
                <a:srgbClr val="424242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399700" y="2776913"/>
            <a:ext cx="1783993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F21C0A"/>
              </a:buClr>
              <a:buFont typeface="Wingdings" panose="05000000000000000000" pitchFamily="2" charset="2"/>
              <a:buChar char="§"/>
            </a:pPr>
            <a:r>
              <a:rPr lang="de-DE" sz="900" dirty="0" smtClean="0">
                <a:solidFill>
                  <a:srgbClr val="424242"/>
                </a:solidFill>
              </a:rPr>
              <a:t>Ankündigung </a:t>
            </a:r>
            <a:r>
              <a:rPr lang="de-DE" sz="900" dirty="0">
                <a:solidFill>
                  <a:srgbClr val="424242"/>
                </a:solidFill>
              </a:rPr>
              <a:t>des </a:t>
            </a:r>
            <a:r>
              <a:rPr lang="de-DE" sz="900" dirty="0" err="1" smtClean="0">
                <a:solidFill>
                  <a:srgbClr val="424242"/>
                </a:solidFill>
              </a:rPr>
              <a:t>GoLive</a:t>
            </a:r>
            <a:r>
              <a:rPr lang="de-DE" sz="900" dirty="0" smtClean="0">
                <a:solidFill>
                  <a:srgbClr val="424242"/>
                </a:solidFill>
              </a:rPr>
              <a:t> mit </a:t>
            </a:r>
            <a:r>
              <a:rPr lang="de-DE" sz="900" dirty="0">
                <a:solidFill>
                  <a:srgbClr val="424242"/>
                </a:solidFill>
              </a:rPr>
              <a:t>verbindlichem </a:t>
            </a:r>
            <a:r>
              <a:rPr lang="de-DE" sz="900" dirty="0" smtClean="0">
                <a:solidFill>
                  <a:srgbClr val="424242"/>
                </a:solidFill>
              </a:rPr>
              <a:t>Datum - Nr. 1</a:t>
            </a:r>
            <a:endParaRPr lang="de-DE" sz="900" dirty="0">
              <a:solidFill>
                <a:srgbClr val="424242"/>
              </a:solidFill>
            </a:endParaRPr>
          </a:p>
          <a:p>
            <a:pPr marL="171450" lvl="1" indent="-171450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F21C0A"/>
              </a:buClr>
              <a:buFont typeface="Wingdings" panose="05000000000000000000" pitchFamily="2" charset="2"/>
              <a:buChar char="§"/>
            </a:pPr>
            <a:r>
              <a:rPr lang="de-DE" sz="900" dirty="0" err="1">
                <a:solidFill>
                  <a:srgbClr val="424242"/>
                </a:solidFill>
              </a:rPr>
              <a:t>KeyUser</a:t>
            </a:r>
            <a:r>
              <a:rPr lang="de-DE" sz="900" dirty="0">
                <a:solidFill>
                  <a:srgbClr val="424242"/>
                </a:solidFill>
              </a:rPr>
              <a:t> </a:t>
            </a:r>
            <a:r>
              <a:rPr lang="de-DE" sz="900" dirty="0" smtClean="0">
                <a:solidFill>
                  <a:srgbClr val="424242"/>
                </a:solidFill>
              </a:rPr>
              <a:t>Schulung - Versenden </a:t>
            </a:r>
            <a:r>
              <a:rPr lang="de-DE" sz="900" dirty="0">
                <a:solidFill>
                  <a:srgbClr val="424242"/>
                </a:solidFill>
              </a:rPr>
              <a:t>Sie an diesen Personenkreis die Einladung Nr. </a:t>
            </a:r>
            <a:r>
              <a:rPr lang="de-DE" sz="900" dirty="0" smtClean="0">
                <a:solidFill>
                  <a:srgbClr val="424242"/>
                </a:solidFill>
              </a:rPr>
              <a:t>2 oder Nr. 3</a:t>
            </a:r>
            <a:endParaRPr lang="de-DE" sz="900" dirty="0">
              <a:solidFill>
                <a:srgbClr val="424242"/>
              </a:solidFill>
            </a:endParaRPr>
          </a:p>
          <a:p>
            <a:pPr marL="171450" lvl="1" indent="-171450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F21C0A"/>
              </a:buClr>
              <a:buFont typeface="Wingdings" panose="05000000000000000000" pitchFamily="2" charset="2"/>
              <a:buChar char="§"/>
            </a:pPr>
            <a:r>
              <a:rPr lang="de-DE" sz="900" dirty="0" smtClean="0">
                <a:solidFill>
                  <a:srgbClr val="424242"/>
                </a:solidFill>
              </a:rPr>
              <a:t>Nutzen Sie die Materialien Nr. 4, 5 und Nr. 6 für Ihr Intranet</a:t>
            </a:r>
            <a:endParaRPr lang="de-DE" sz="900" dirty="0">
              <a:solidFill>
                <a:srgbClr val="424242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355976" y="2776913"/>
            <a:ext cx="1872208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F21C0A"/>
              </a:buClr>
              <a:buFont typeface="Wingdings" panose="05000000000000000000" pitchFamily="2" charset="2"/>
              <a:buChar char="§"/>
            </a:pPr>
            <a:r>
              <a:rPr lang="de-DE" sz="900" dirty="0">
                <a:solidFill>
                  <a:srgbClr val="424242"/>
                </a:solidFill>
              </a:rPr>
              <a:t>Verschicken Sie am Tag des Go-Live die Ankündigung </a:t>
            </a:r>
            <a:r>
              <a:rPr lang="de-DE" sz="900" dirty="0" smtClean="0">
                <a:solidFill>
                  <a:srgbClr val="424242"/>
                </a:solidFill>
              </a:rPr>
              <a:t>Nr. 1 und die Nutzungshinweise Nr. 4/Nr. 5 (konvertiert als PDF)</a:t>
            </a:r>
            <a:endParaRPr lang="de-DE" sz="900" dirty="0">
              <a:solidFill>
                <a:srgbClr val="424242"/>
              </a:solidFill>
            </a:endParaRPr>
          </a:p>
          <a:p>
            <a:pPr marL="171450" lvl="1" indent="-171450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F21C0A"/>
              </a:buClr>
              <a:buFont typeface="Wingdings" panose="05000000000000000000" pitchFamily="2" charset="2"/>
              <a:buChar char="§"/>
            </a:pPr>
            <a:r>
              <a:rPr lang="de-DE" sz="900" dirty="0">
                <a:solidFill>
                  <a:srgbClr val="424242"/>
                </a:solidFill>
              </a:rPr>
              <a:t>Schulen Sie die </a:t>
            </a:r>
            <a:r>
              <a:rPr lang="de-DE" sz="900" dirty="0" err="1">
                <a:solidFill>
                  <a:srgbClr val="424242"/>
                </a:solidFill>
              </a:rPr>
              <a:t>BANFer</a:t>
            </a:r>
            <a:r>
              <a:rPr lang="de-DE" sz="900" dirty="0">
                <a:solidFill>
                  <a:srgbClr val="424242"/>
                </a:solidFill>
              </a:rPr>
              <a:t> in der ersten Woche. Versenden Sie dazu Mail </a:t>
            </a:r>
            <a:r>
              <a:rPr lang="de-DE" sz="900" dirty="0" smtClean="0">
                <a:solidFill>
                  <a:srgbClr val="424242"/>
                </a:solidFill>
              </a:rPr>
              <a:t>Nr. 2 oder Nr. 3</a:t>
            </a:r>
          </a:p>
          <a:p>
            <a:pPr marL="171450" lvl="1" indent="-171450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F21C0A"/>
              </a:buClr>
              <a:buFont typeface="Wingdings" panose="05000000000000000000" pitchFamily="2" charset="2"/>
              <a:buChar char="§"/>
            </a:pPr>
            <a:r>
              <a:rPr lang="de-DE" sz="900" dirty="0" smtClean="0">
                <a:solidFill>
                  <a:srgbClr val="424242"/>
                </a:solidFill>
              </a:rPr>
              <a:t>Binden Sie Nr. 4/Nr. 5 in Ihrem Intranet ein</a:t>
            </a:r>
            <a:endParaRPr lang="de-DE" sz="900" dirty="0">
              <a:solidFill>
                <a:srgbClr val="424242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405782" y="2776912"/>
            <a:ext cx="1118546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F21C0A"/>
              </a:buClr>
              <a:buFont typeface="Wingdings" panose="05000000000000000000" pitchFamily="2" charset="2"/>
              <a:buChar char="§"/>
            </a:pPr>
            <a:r>
              <a:rPr lang="de-DE" sz="900" dirty="0">
                <a:solidFill>
                  <a:srgbClr val="424242"/>
                </a:solidFill>
              </a:rPr>
              <a:t>Versenden Sie den Flyer </a:t>
            </a:r>
            <a:r>
              <a:rPr lang="de-DE" sz="900" dirty="0" smtClean="0">
                <a:solidFill>
                  <a:srgbClr val="424242"/>
                </a:solidFill>
              </a:rPr>
              <a:t>Nr. 6 </a:t>
            </a:r>
            <a:r>
              <a:rPr lang="de-DE" sz="900" dirty="0">
                <a:solidFill>
                  <a:srgbClr val="424242"/>
                </a:solidFill>
              </a:rPr>
              <a:t>per </a:t>
            </a:r>
            <a:r>
              <a:rPr lang="de-DE" sz="900" dirty="0" smtClean="0">
                <a:solidFill>
                  <a:srgbClr val="424242"/>
                </a:solidFill>
              </a:rPr>
              <a:t>Hauspost oder per E-Mail als Druckvorlage</a:t>
            </a:r>
            <a:endParaRPr lang="de-DE" sz="900" dirty="0">
              <a:solidFill>
                <a:srgbClr val="424242"/>
              </a:solidFill>
            </a:endParaRPr>
          </a:p>
        </p:txBody>
      </p:sp>
      <p:cxnSp>
        <p:nvCxnSpPr>
          <p:cNvPr id="19" name="Gerade Verbindung 18"/>
          <p:cNvCxnSpPr/>
          <p:nvPr/>
        </p:nvCxnSpPr>
        <p:spPr>
          <a:xfrm>
            <a:off x="2327792" y="1332369"/>
            <a:ext cx="0" cy="541539"/>
          </a:xfrm>
          <a:prstGeom prst="line">
            <a:avLst/>
          </a:prstGeom>
          <a:ln cmpd="sng">
            <a:solidFill>
              <a:srgbClr val="424242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7710492" y="2776913"/>
            <a:ext cx="1118546" cy="46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F21C0A"/>
              </a:buClr>
              <a:buFont typeface="Wingdings" panose="05000000000000000000" pitchFamily="2" charset="2"/>
              <a:buChar char="§"/>
            </a:pPr>
            <a:r>
              <a:rPr lang="de-DE" sz="900" dirty="0">
                <a:solidFill>
                  <a:srgbClr val="424242"/>
                </a:solidFill>
              </a:rPr>
              <a:t>Holen Sie Feedback </a:t>
            </a:r>
            <a:r>
              <a:rPr lang="de-DE" sz="900" dirty="0" smtClean="0">
                <a:solidFill>
                  <a:srgbClr val="424242"/>
                </a:solidFill>
              </a:rPr>
              <a:t>ein (Nr. 8)</a:t>
            </a:r>
            <a:endParaRPr lang="de-DE" sz="900" dirty="0">
              <a:solidFill>
                <a:srgbClr val="424242"/>
              </a:solidFill>
            </a:endParaRPr>
          </a:p>
        </p:txBody>
      </p:sp>
      <p:cxnSp>
        <p:nvCxnSpPr>
          <p:cNvPr id="21" name="Gerade Verbindung 20"/>
          <p:cNvCxnSpPr/>
          <p:nvPr/>
        </p:nvCxnSpPr>
        <p:spPr>
          <a:xfrm>
            <a:off x="2327792" y="2826304"/>
            <a:ext cx="0" cy="541539"/>
          </a:xfrm>
          <a:prstGeom prst="line">
            <a:avLst/>
          </a:prstGeom>
          <a:ln cmpd="sng">
            <a:solidFill>
              <a:srgbClr val="424242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283968" y="1328278"/>
            <a:ext cx="0" cy="541539"/>
          </a:xfrm>
          <a:prstGeom prst="line">
            <a:avLst/>
          </a:prstGeom>
          <a:ln cmpd="sng">
            <a:solidFill>
              <a:srgbClr val="424242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4283968" y="2822213"/>
            <a:ext cx="0" cy="541539"/>
          </a:xfrm>
          <a:prstGeom prst="line">
            <a:avLst/>
          </a:prstGeom>
          <a:ln cmpd="sng">
            <a:solidFill>
              <a:srgbClr val="424242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6308609" y="1341455"/>
            <a:ext cx="0" cy="541539"/>
          </a:xfrm>
          <a:prstGeom prst="line">
            <a:avLst/>
          </a:prstGeom>
          <a:ln cmpd="sng">
            <a:solidFill>
              <a:srgbClr val="424242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6308609" y="2835390"/>
            <a:ext cx="0" cy="541539"/>
          </a:xfrm>
          <a:prstGeom prst="line">
            <a:avLst/>
          </a:prstGeom>
          <a:ln cmpd="sng">
            <a:solidFill>
              <a:srgbClr val="424242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7629918" y="1349648"/>
            <a:ext cx="0" cy="541539"/>
          </a:xfrm>
          <a:prstGeom prst="line">
            <a:avLst/>
          </a:prstGeom>
          <a:ln cmpd="sng">
            <a:solidFill>
              <a:srgbClr val="424242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7629918" y="2843583"/>
            <a:ext cx="0" cy="541539"/>
          </a:xfrm>
          <a:prstGeom prst="line">
            <a:avLst/>
          </a:prstGeom>
          <a:ln cmpd="sng">
            <a:solidFill>
              <a:srgbClr val="424242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35496" y="1321699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rgbClr val="424242"/>
                </a:solidFill>
              </a:rPr>
              <a:t>Zeitliche Planung</a:t>
            </a:r>
            <a:endParaRPr lang="de-DE" sz="900" dirty="0">
              <a:solidFill>
                <a:srgbClr val="424242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2399700" y="1321699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rgbClr val="424242"/>
                </a:solidFill>
              </a:rPr>
              <a:t>- 2 Wochen</a:t>
            </a:r>
            <a:endParaRPr lang="de-DE" sz="900" dirty="0">
              <a:solidFill>
                <a:srgbClr val="424242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355976" y="1321699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rgbClr val="424242"/>
                </a:solidFill>
              </a:rPr>
              <a:t>Tag 0</a:t>
            </a:r>
            <a:endParaRPr lang="de-DE" sz="900" dirty="0">
              <a:solidFill>
                <a:srgbClr val="424242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6405782" y="1321699"/>
            <a:ext cx="1118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rgbClr val="424242"/>
                </a:solidFill>
              </a:rPr>
              <a:t>+ 4 Wochen</a:t>
            </a:r>
            <a:endParaRPr lang="de-DE" sz="900" dirty="0">
              <a:solidFill>
                <a:srgbClr val="424242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710492" y="1321541"/>
            <a:ext cx="1118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rgbClr val="424242"/>
                </a:solidFill>
              </a:rPr>
              <a:t>+ 8 Wochen</a:t>
            </a:r>
            <a:endParaRPr lang="de-DE" sz="900" dirty="0">
              <a:solidFill>
                <a:srgbClr val="4242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34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Tipps zu den Materialien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3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259632" y="1129308"/>
            <a:ext cx="7128792" cy="2786063"/>
          </a:xfrm>
        </p:spPr>
        <p:txBody>
          <a:bodyPr/>
          <a:lstStyle/>
          <a:p>
            <a:r>
              <a:rPr lang="de-DE" sz="1400" dirty="0" smtClean="0"/>
              <a:t>Die Nutzungshinweise (Nr. 4/Nr. 5) </a:t>
            </a:r>
            <a:r>
              <a:rPr lang="de-DE" sz="1400" dirty="0"/>
              <a:t>können Sie an Ihre Prozesse anpassen. Tauschen Sie dazu </a:t>
            </a:r>
            <a:r>
              <a:rPr lang="de-DE" sz="1400" dirty="0" smtClean="0"/>
              <a:t>in der Word-Vorlage/PPT-Vorlage die </a:t>
            </a:r>
            <a:r>
              <a:rPr lang="de-DE" sz="1400" dirty="0"/>
              <a:t>Screenshots </a:t>
            </a:r>
            <a:r>
              <a:rPr lang="de-DE" sz="1400" dirty="0" smtClean="0"/>
              <a:t>durch </a:t>
            </a:r>
            <a:r>
              <a:rPr lang="de-DE" sz="1400" dirty="0"/>
              <a:t>Screenshots aus Ihrem System aus.</a:t>
            </a:r>
          </a:p>
          <a:p>
            <a:pPr algn="just"/>
            <a:r>
              <a:rPr lang="de-DE" sz="1400" dirty="0"/>
              <a:t>Der Flyer </a:t>
            </a:r>
            <a:r>
              <a:rPr lang="de-DE" sz="1400" dirty="0" smtClean="0"/>
              <a:t>„Bestellleitfaden“ Nr. 6 ist </a:t>
            </a:r>
            <a:r>
              <a:rPr lang="de-DE" sz="1400" dirty="0"/>
              <a:t>zum Ausdruck und Verteilung in Ihrem Unternehmen bestimmt. Wählen Sie „Beidseitiger Druck“ - der Flyer umfasst eine Doppelseite. Falten Sie den Ausdruck anschließend in der </a:t>
            </a:r>
            <a:r>
              <a:rPr lang="de-DE" sz="1400" dirty="0" smtClean="0"/>
              <a:t>Mitte, um die richtige Seitenfolge zu gewährleisten.</a:t>
            </a:r>
            <a:endParaRPr lang="de-DE" sz="1400" dirty="0"/>
          </a:p>
          <a:p>
            <a:r>
              <a:rPr lang="de-DE" sz="1400" dirty="0"/>
              <a:t>Die Materialien </a:t>
            </a:r>
            <a:r>
              <a:rPr lang="de-DE" sz="1400" dirty="0" smtClean="0"/>
              <a:t>Nr. 4/Nr. 5 und Nr. 7 können </a:t>
            </a:r>
            <a:r>
              <a:rPr lang="de-DE" sz="1400" dirty="0"/>
              <a:t>Sie im Intranet Ihres Unternehmens hinterlegen. </a:t>
            </a:r>
          </a:p>
        </p:txBody>
      </p:sp>
    </p:spTree>
    <p:extLst>
      <p:ext uri="{BB962C8B-B14F-4D97-AF65-F5344CB8AC3E}">
        <p14:creationId xmlns:p14="http://schemas.microsoft.com/office/powerpoint/2010/main" val="319365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urce Sans Pro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__MASTERVORLAGE_20171221_16.10</Template>
  <TotalTime>0</TotalTime>
  <Words>399</Words>
  <Application>Microsoft Office PowerPoint</Application>
  <PresentationFormat>Bildschirmpräsentation (16:10)</PresentationFormat>
  <Paragraphs>38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Source Sans Pro</vt:lpstr>
      <vt:lpstr>Wingdings</vt:lpstr>
      <vt:lpstr>1_Larissa</vt:lpstr>
      <vt:lpstr>PowerPoint-Präsentation</vt:lpstr>
      <vt:lpstr>PowerPoint-Präsentation</vt:lpstr>
      <vt:lpstr>PowerPoint-Präsentation</vt:lpstr>
      <vt:lpstr>PowerPoint-Präsentation</vt:lpstr>
    </vt:vector>
  </TitlesOfParts>
  <Company>Mercateo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Matthias Heinze</dc:creator>
  <cp:lastModifiedBy>René Weiß</cp:lastModifiedBy>
  <cp:revision>4</cp:revision>
  <dcterms:created xsi:type="dcterms:W3CDTF">2018-01-04T13:45:01Z</dcterms:created>
  <dcterms:modified xsi:type="dcterms:W3CDTF">2020-08-06T11:03:55Z</dcterms:modified>
</cp:coreProperties>
</file>