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256" r:id="rId3"/>
    <p:sldId id="265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A8A8A"/>
    <a:srgbClr val="7B7B7B"/>
    <a:srgbClr val="424242"/>
    <a:srgbClr val="EEEEEE"/>
    <a:srgbClr val="FCFCFC"/>
    <a:srgbClr val="4D4D4D"/>
    <a:srgbClr val="F21C0A"/>
    <a:srgbClr val="EEEEED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10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-1334" y="-72"/>
      </p:cViewPr>
      <p:guideLst>
        <p:guide orient="horz" pos="575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75C76-54F3-4AB5-AD6E-01B618C8D852}" type="datetimeFigureOut">
              <a:rPr lang="de-DE" smtClean="0"/>
              <a:t>04.01.2018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CF47A-338B-4BFF-9F1B-B8A9C040DF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249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86B10-6C1E-43E6-AF54-96A5753F8158}" type="datetimeFigureOut">
              <a:rPr lang="de-DE" smtClean="0"/>
              <a:t>04.01.2018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790DF-D9AE-4824-BF44-CAD74CB384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6077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://www.mercateo.com/" TargetMode="External"/><Relationship Id="rId3" Type="http://schemas.openxmlformats.org/officeDocument/2006/relationships/hyperlink" Target="https://www.facebook.com/Mercateo.Karriere" TargetMode="External"/><Relationship Id="rId7" Type="http://schemas.openxmlformats.org/officeDocument/2006/relationships/hyperlink" Target="https://plus.google.com/+mercateo" TargetMode="External"/><Relationship Id="rId12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hyperlink" Target="http://www.xing.com/company/mercateo" TargetMode="External"/><Relationship Id="rId5" Type="http://schemas.openxmlformats.org/officeDocument/2006/relationships/hyperlink" Target="https://twitter.com/inside_mercateo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hyperlink" Target="http://www.linkedin.com/company/mercateo" TargetMode="External"/><Relationship Id="rId1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nkedin.com/company/mercateo" TargetMode="External"/><Relationship Id="rId13" Type="http://schemas.openxmlformats.org/officeDocument/2006/relationships/hyperlink" Target="http://www.mercateo.com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3.png"/><Relationship Id="rId2" Type="http://schemas.openxmlformats.org/officeDocument/2006/relationships/hyperlink" Target="https://www.facebook.com/Mercateo.Karriere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lus.google.com/+mercateo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hyperlink" Target="http://www.xing.com/company/mercateo" TargetMode="External"/><Relationship Id="rId4" Type="http://schemas.openxmlformats.org/officeDocument/2006/relationships/hyperlink" Target="https://twitter.com/inside_mercateo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Welt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usann.merklein\Desktop\Master\Bilder\Schatten_Bil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2342"/>
            <a:ext cx="9144000" cy="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Placeholder 5"/>
          <p:cNvSpPr>
            <a:spLocks noGrp="1" noChangeAspect="1"/>
          </p:cNvSpPr>
          <p:nvPr>
            <p:ph type="body" idx="10" hasCustomPrompt="1"/>
          </p:nvPr>
        </p:nvSpPr>
        <p:spPr>
          <a:xfrm>
            <a:off x="2154212" y="4065637"/>
            <a:ext cx="6738270" cy="572658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 algn="l">
              <a:lnSpc>
                <a:spcPts val="3975"/>
              </a:lnSpc>
              <a:buNone/>
              <a:defRPr sz="2400" b="1" i="0" baseline="0">
                <a:solidFill>
                  <a:srgbClr val="F21C0A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Titel der </a:t>
            </a:r>
            <a:r>
              <a:rPr lang="en-US" dirty="0" err="1" smtClean="0"/>
              <a:t>Präsentation</a:t>
            </a:r>
            <a:r>
              <a:rPr lang="en-US" dirty="0" smtClean="0"/>
              <a:t> </a:t>
            </a:r>
            <a:r>
              <a:rPr lang="en-US" dirty="0" err="1" smtClean="0"/>
              <a:t>kurz</a:t>
            </a:r>
            <a:r>
              <a:rPr lang="en-US" dirty="0" smtClean="0"/>
              <a:t> &amp; </a:t>
            </a:r>
            <a:r>
              <a:rPr lang="en-US" dirty="0" err="1" smtClean="0"/>
              <a:t>prägnant</a:t>
            </a:r>
            <a:endParaRPr lang="en-US" dirty="0" smtClean="0"/>
          </a:p>
        </p:txBody>
      </p:sp>
      <p:sp>
        <p:nvSpPr>
          <p:cNvPr id="26" name="Text Placeholder 10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2154212" y="4597171"/>
            <a:ext cx="6738270" cy="476580"/>
          </a:xfrm>
          <a:prstGeom prst="rect">
            <a:avLst/>
          </a:prstGeom>
        </p:spPr>
        <p:txBody>
          <a:bodyPr vert="horz" wrap="square" lIns="106912" tIns="53456" rIns="106912" bIns="53456">
            <a:noAutofit/>
          </a:bodyPr>
          <a:lstStyle>
            <a:lvl1pPr marL="0" indent="0" algn="l">
              <a:lnSpc>
                <a:spcPts val="2338"/>
              </a:lnSpc>
              <a:spcBef>
                <a:spcPts val="0"/>
              </a:spcBef>
              <a:buNone/>
              <a:defRPr sz="1600" b="0" i="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Untertitel der Präsentation und </a:t>
            </a:r>
            <a:r>
              <a:rPr lang="en-US" dirty="0" err="1" smtClean="0"/>
              <a:t>Zusatzinformation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einleitende</a:t>
            </a:r>
            <a:r>
              <a:rPr lang="en-US" dirty="0" smtClean="0"/>
              <a:t> </a:t>
            </a:r>
            <a:r>
              <a:rPr lang="en-US" dirty="0" err="1" smtClean="0"/>
              <a:t>Frage</a:t>
            </a:r>
            <a:endParaRPr lang="en-US" dirty="0"/>
          </a:p>
        </p:txBody>
      </p:sp>
      <p:sp>
        <p:nvSpPr>
          <p:cNvPr id="27" name="Text Placeholder 3"/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2154213" y="4948884"/>
            <a:ext cx="4593654" cy="484906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>
              <a:lnSpc>
                <a:spcPts val="2455"/>
              </a:lnSpc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Autor, Datum TT.MM.JJJJ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2964"/>
            <a:ext cx="9144000" cy="308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766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rteilserläuterung_kur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30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1929917" y="952827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821724" y="955982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1988536" y="1022128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81003" y="1008854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Rechteck 7"/>
          <p:cNvSpPr/>
          <p:nvPr userDrawn="1"/>
        </p:nvSpPr>
        <p:spPr>
          <a:xfrm>
            <a:off x="820223" y="2014407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809999" y="3096156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 userDrawn="1"/>
        </p:nvSpPr>
        <p:spPr>
          <a:xfrm>
            <a:off x="809998" y="4152828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881003" y="2070169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5"/>
          </p:nvPr>
        </p:nvSpPr>
        <p:spPr>
          <a:xfrm>
            <a:off x="874011" y="3145532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870211" y="4206883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Rechteck 13"/>
          <p:cNvSpPr/>
          <p:nvPr userDrawn="1"/>
        </p:nvSpPr>
        <p:spPr>
          <a:xfrm>
            <a:off x="1929917" y="2014407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 userDrawn="1"/>
        </p:nvSpPr>
        <p:spPr>
          <a:xfrm>
            <a:off x="1929917" y="3086657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 userDrawn="1"/>
        </p:nvSpPr>
        <p:spPr>
          <a:xfrm>
            <a:off x="1929917" y="4143811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8" hasCustomPrompt="1"/>
          </p:nvPr>
        </p:nvSpPr>
        <p:spPr>
          <a:xfrm>
            <a:off x="1988249" y="2083709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30" hasCustomPrompt="1"/>
          </p:nvPr>
        </p:nvSpPr>
        <p:spPr>
          <a:xfrm>
            <a:off x="1988249" y="3155087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32" hasCustomPrompt="1"/>
          </p:nvPr>
        </p:nvSpPr>
        <p:spPr>
          <a:xfrm>
            <a:off x="1987845" y="4214873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0" name="Rechteck 19"/>
          <p:cNvSpPr/>
          <p:nvPr userDrawn="1"/>
        </p:nvSpPr>
        <p:spPr>
          <a:xfrm>
            <a:off x="6005295" y="952826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 userDrawn="1"/>
        </p:nvSpPr>
        <p:spPr>
          <a:xfrm>
            <a:off x="4897102" y="955981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33" hasCustomPrompt="1"/>
          </p:nvPr>
        </p:nvSpPr>
        <p:spPr>
          <a:xfrm>
            <a:off x="6063914" y="1022127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34"/>
          </p:nvPr>
        </p:nvSpPr>
        <p:spPr>
          <a:xfrm>
            <a:off x="4956381" y="1008853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4" name="Rechteck 23"/>
          <p:cNvSpPr/>
          <p:nvPr userDrawn="1"/>
        </p:nvSpPr>
        <p:spPr>
          <a:xfrm>
            <a:off x="4895601" y="2014406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 userDrawn="1"/>
        </p:nvSpPr>
        <p:spPr>
          <a:xfrm>
            <a:off x="4885377" y="3096155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/>
          </a:p>
        </p:txBody>
      </p:sp>
      <p:sp>
        <p:nvSpPr>
          <p:cNvPr id="26" name="Rechteck 25"/>
          <p:cNvSpPr/>
          <p:nvPr userDrawn="1"/>
        </p:nvSpPr>
        <p:spPr>
          <a:xfrm>
            <a:off x="4885376" y="4152827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35"/>
          </p:nvPr>
        </p:nvSpPr>
        <p:spPr>
          <a:xfrm>
            <a:off x="4956381" y="2070168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36"/>
          </p:nvPr>
        </p:nvSpPr>
        <p:spPr>
          <a:xfrm>
            <a:off x="4949389" y="3145531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37"/>
          </p:nvPr>
        </p:nvSpPr>
        <p:spPr>
          <a:xfrm>
            <a:off x="4945589" y="4206882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2" name="Rechteck 31"/>
          <p:cNvSpPr/>
          <p:nvPr userDrawn="1"/>
        </p:nvSpPr>
        <p:spPr>
          <a:xfrm>
            <a:off x="6005295" y="2014406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 userDrawn="1"/>
        </p:nvSpPr>
        <p:spPr>
          <a:xfrm>
            <a:off x="6005295" y="3086656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/>
          <p:cNvSpPr/>
          <p:nvPr userDrawn="1"/>
        </p:nvSpPr>
        <p:spPr>
          <a:xfrm>
            <a:off x="6005295" y="4143810"/>
            <a:ext cx="2203169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 Placeholder 16"/>
          <p:cNvSpPr>
            <a:spLocks noGrp="1"/>
          </p:cNvSpPr>
          <p:nvPr>
            <p:ph type="body" sz="quarter" idx="38" hasCustomPrompt="1"/>
          </p:nvPr>
        </p:nvSpPr>
        <p:spPr>
          <a:xfrm>
            <a:off x="6063627" y="2083708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36" name="Text Placeholder 16"/>
          <p:cNvSpPr>
            <a:spLocks noGrp="1"/>
          </p:cNvSpPr>
          <p:nvPr>
            <p:ph type="body" sz="quarter" idx="39" hasCustomPrompt="1"/>
          </p:nvPr>
        </p:nvSpPr>
        <p:spPr>
          <a:xfrm>
            <a:off x="6063627" y="3155086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37" name="Text Placeholder 16"/>
          <p:cNvSpPr>
            <a:spLocks noGrp="1"/>
          </p:cNvSpPr>
          <p:nvPr>
            <p:ph type="body" sz="quarter" idx="40" hasCustomPrompt="1"/>
          </p:nvPr>
        </p:nvSpPr>
        <p:spPr>
          <a:xfrm>
            <a:off x="6063223" y="4214872"/>
            <a:ext cx="2040551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829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rteilserläuterung_l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3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1935780" y="952827"/>
            <a:ext cx="156963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821721" y="952826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1994399" y="1022128"/>
            <a:ext cx="1453780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2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81003" y="1008854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Rechteck 7"/>
          <p:cNvSpPr/>
          <p:nvPr userDrawn="1"/>
        </p:nvSpPr>
        <p:spPr>
          <a:xfrm>
            <a:off x="826085" y="2014407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815861" y="3096156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 userDrawn="1"/>
        </p:nvSpPr>
        <p:spPr>
          <a:xfrm>
            <a:off x="815860" y="4152828"/>
            <a:ext cx="1018831" cy="7811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 userDrawn="1"/>
        </p:nvSpPr>
        <p:spPr>
          <a:xfrm>
            <a:off x="3562886" y="952826"/>
            <a:ext cx="527945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881003" y="2070169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5"/>
          </p:nvPr>
        </p:nvSpPr>
        <p:spPr>
          <a:xfrm>
            <a:off x="874011" y="3145532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870211" y="4206883"/>
            <a:ext cx="900000" cy="66134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2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27" hasCustomPrompt="1"/>
          </p:nvPr>
        </p:nvSpPr>
        <p:spPr>
          <a:xfrm>
            <a:off x="3634893" y="1018027"/>
            <a:ext cx="5112568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 sz="12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Text hinzufügen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de-DE" dirty="0" smtClean="0"/>
              <a:t>Text hinzufügen</a:t>
            </a:r>
            <a:endParaRPr lang="de-DE" dirty="0"/>
          </a:p>
        </p:txBody>
      </p:sp>
      <p:sp>
        <p:nvSpPr>
          <p:cNvPr id="16" name="Rechteck 15"/>
          <p:cNvSpPr/>
          <p:nvPr userDrawn="1"/>
        </p:nvSpPr>
        <p:spPr>
          <a:xfrm>
            <a:off x="1935780" y="2014407"/>
            <a:ext cx="156963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/>
        </p:nvSpPr>
        <p:spPr>
          <a:xfrm>
            <a:off x="3562886" y="2014406"/>
            <a:ext cx="527945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1935780" y="3086657"/>
            <a:ext cx="156963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 userDrawn="1"/>
        </p:nvSpPr>
        <p:spPr>
          <a:xfrm>
            <a:off x="3562886" y="3086656"/>
            <a:ext cx="527945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 userDrawn="1"/>
        </p:nvSpPr>
        <p:spPr>
          <a:xfrm>
            <a:off x="1935780" y="4143811"/>
            <a:ext cx="156963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 userDrawn="1"/>
        </p:nvSpPr>
        <p:spPr>
          <a:xfrm>
            <a:off x="3562886" y="4143810"/>
            <a:ext cx="5279456" cy="7901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28" hasCustomPrompt="1"/>
          </p:nvPr>
        </p:nvSpPr>
        <p:spPr>
          <a:xfrm>
            <a:off x="1994112" y="2083709"/>
            <a:ext cx="1453780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2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29" hasCustomPrompt="1"/>
          </p:nvPr>
        </p:nvSpPr>
        <p:spPr>
          <a:xfrm>
            <a:off x="3640468" y="2079608"/>
            <a:ext cx="5112568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 sz="12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Text hinzufügen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de-DE" dirty="0" smtClean="0"/>
              <a:t>Text hinzufügen</a:t>
            </a:r>
            <a:endParaRPr lang="de-DE" dirty="0"/>
          </a:p>
        </p:txBody>
      </p:sp>
      <p:sp>
        <p:nvSpPr>
          <p:cNvPr id="24" name="Text Placeholder 16"/>
          <p:cNvSpPr>
            <a:spLocks noGrp="1"/>
          </p:cNvSpPr>
          <p:nvPr>
            <p:ph type="body" sz="quarter" idx="30" hasCustomPrompt="1"/>
          </p:nvPr>
        </p:nvSpPr>
        <p:spPr>
          <a:xfrm>
            <a:off x="1994112" y="3155087"/>
            <a:ext cx="1453780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2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5" name="Text Placeholder 16"/>
          <p:cNvSpPr>
            <a:spLocks noGrp="1"/>
          </p:cNvSpPr>
          <p:nvPr>
            <p:ph type="body" sz="quarter" idx="31" hasCustomPrompt="1"/>
          </p:nvPr>
        </p:nvSpPr>
        <p:spPr>
          <a:xfrm>
            <a:off x="3634606" y="3150986"/>
            <a:ext cx="5112568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 sz="12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Text hinzufügen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de-DE" dirty="0" smtClean="0"/>
              <a:t>Text hinzufügen</a:t>
            </a:r>
            <a:endParaRPr lang="de-DE" dirty="0"/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32" hasCustomPrompt="1"/>
          </p:nvPr>
        </p:nvSpPr>
        <p:spPr>
          <a:xfrm>
            <a:off x="1993708" y="4214873"/>
            <a:ext cx="1453780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2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7" name="Text Placeholder 16"/>
          <p:cNvSpPr>
            <a:spLocks noGrp="1"/>
          </p:cNvSpPr>
          <p:nvPr>
            <p:ph type="body" sz="quarter" idx="33" hasCustomPrompt="1"/>
          </p:nvPr>
        </p:nvSpPr>
        <p:spPr>
          <a:xfrm>
            <a:off x="3634202" y="4210772"/>
            <a:ext cx="5112568" cy="648072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 sz="12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Text hinzufügen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1C0A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de-DE" dirty="0" smtClean="0"/>
              <a:t>Text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2512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 rot="5400000">
            <a:off x="2722962" y="-647723"/>
            <a:ext cx="3733952" cy="68768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5" name="Medienplatzhalter 4"/>
          <p:cNvSpPr>
            <a:spLocks noGrp="1"/>
          </p:cNvSpPr>
          <p:nvPr>
            <p:ph type="media" sz="quarter" idx="17" hasCustomPrompt="1"/>
          </p:nvPr>
        </p:nvSpPr>
        <p:spPr>
          <a:xfrm>
            <a:off x="1241302" y="1032732"/>
            <a:ext cx="6678000" cy="34809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r>
              <a:rPr lang="de-DE" dirty="0" smtClean="0"/>
              <a:t>Video</a:t>
            </a:r>
            <a:endParaRPr lang="de-DE" dirty="0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1570525" y="4661477"/>
            <a:ext cx="6450243" cy="401568"/>
          </a:xfrm>
          <a:prstGeom prst="rect">
            <a:avLst/>
          </a:prstGeom>
        </p:spPr>
        <p:txBody>
          <a:bodyPr vert="horz" anchor="ctr"/>
          <a:lstStyle>
            <a:lvl1pPr algn="r">
              <a:spcBef>
                <a:spcPts val="0"/>
              </a:spcBef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/>
              </a:defRPr>
            </a:lvl1pPr>
          </a:lstStyle>
          <a:p>
            <a:pPr lvl="0"/>
            <a:r>
              <a:rPr lang="de-DE" dirty="0" smtClean="0"/>
              <a:t>Optionale Bildunterschrift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626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Erläut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>
          <a:xfrm>
            <a:off x="1147683" y="925614"/>
            <a:ext cx="2511773" cy="3997541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Source Sans Pro" pitchFamily="34" charset="0"/>
            </a:endParaRPr>
          </a:p>
        </p:txBody>
      </p:sp>
      <p:sp>
        <p:nvSpPr>
          <p:cNvPr id="15" name="Picture Placeholder 6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225524" y="992017"/>
            <a:ext cx="2355125" cy="385984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6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Foto</a:t>
            </a:r>
            <a:endParaRPr lang="en-US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7" hasCustomPrompt="1"/>
          </p:nvPr>
        </p:nvSpPr>
        <p:spPr>
          <a:xfrm>
            <a:off x="3742152" y="893715"/>
            <a:ext cx="4286232" cy="4029440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600" baseline="0">
                <a:solidFill>
                  <a:srgbClr val="424242"/>
                </a:solidFill>
                <a:latin typeface="+mj-lt"/>
              </a:defRPr>
            </a:lvl1pPr>
            <a:lvl2pPr marL="742950" indent="-28575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2pPr>
            <a:lvl3pPr marL="11430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3pPr>
            <a:lvl4pPr marL="16002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4pPr>
            <a:lvl5pPr marL="20574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5pPr>
          </a:lstStyle>
          <a:p>
            <a:pPr lvl="0"/>
            <a:r>
              <a:rPr lang="de-DE" dirty="0" smtClean="0"/>
              <a:t>Auflistung einzelner, wichtiger Punkte , wenn es sein muss, kann so ein Punkt auch zweizeilig sein</a:t>
            </a:r>
          </a:p>
          <a:p>
            <a:pPr lvl="0"/>
            <a:r>
              <a:rPr lang="de-DE" dirty="0" smtClean="0"/>
              <a:t>Weniger ist oft mehr</a:t>
            </a:r>
          </a:p>
          <a:p>
            <a:pPr lvl="0"/>
            <a:r>
              <a:rPr lang="de-DE" dirty="0" smtClean="0"/>
              <a:t>Text hinzufügen</a:t>
            </a:r>
          </a:p>
          <a:p>
            <a:pPr lvl="0"/>
            <a:r>
              <a:rPr lang="de-DE" dirty="0" smtClean="0"/>
              <a:t>Text hinzufügen </a:t>
            </a:r>
          </a:p>
          <a:p>
            <a:pPr lvl="0"/>
            <a:r>
              <a:rPr lang="de-DE" dirty="0" smtClean="0"/>
              <a:t>Text hinzufügen</a:t>
            </a:r>
          </a:p>
          <a:p>
            <a:pPr lvl="0"/>
            <a:r>
              <a:rPr lang="de-DE" dirty="0" smtClean="0"/>
              <a:t>Text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475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Grafik mit Bildunterschrif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 rot="5400000">
            <a:off x="2722962" y="-647723"/>
            <a:ext cx="3733952" cy="6876898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242167" y="1023136"/>
            <a:ext cx="6679077" cy="349054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Foto</a:t>
            </a:r>
            <a:endParaRPr lang="en-US" dirty="0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1570525" y="4661477"/>
            <a:ext cx="6450243" cy="401568"/>
          </a:xfrm>
          <a:prstGeom prst="rect">
            <a:avLst/>
          </a:prstGeom>
        </p:spPr>
        <p:txBody>
          <a:bodyPr vert="horz" anchor="ctr"/>
          <a:lstStyle>
            <a:lvl1pPr algn="r">
              <a:spcBef>
                <a:spcPts val="0"/>
              </a:spcBef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/>
              </a:defRPr>
            </a:lvl1pPr>
          </a:lstStyle>
          <a:p>
            <a:pPr lvl="0"/>
            <a:r>
              <a:rPr lang="de-DE" dirty="0" smtClean="0"/>
              <a:t>Optionale Bildunterschrift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4212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Grafik mit Bildunterschrif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 userDrawn="1"/>
        </p:nvSpPr>
        <p:spPr>
          <a:xfrm rot="5400000">
            <a:off x="821052" y="1253982"/>
            <a:ext cx="3733955" cy="3073485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241964" y="1024499"/>
            <a:ext cx="2897989" cy="3512046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Grafik</a:t>
            </a:r>
            <a:endParaRPr lang="en-US" dirty="0"/>
          </a:p>
        </p:txBody>
      </p:sp>
      <p:sp>
        <p:nvSpPr>
          <p:cNvPr id="24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1127358" y="4684727"/>
            <a:ext cx="3003070" cy="376446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5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/>
              <a:t>Hier steht eine </a:t>
            </a:r>
            <a:r>
              <a:rPr lang="de-DE" dirty="0" smtClean="0"/>
              <a:t>Beschreibung</a:t>
            </a:r>
            <a:endParaRPr lang="de-DE" dirty="0"/>
          </a:p>
        </p:txBody>
      </p:sp>
      <p:sp>
        <p:nvSpPr>
          <p:cNvPr id="25" name="Rechteck 24"/>
          <p:cNvSpPr/>
          <p:nvPr userDrawn="1"/>
        </p:nvSpPr>
        <p:spPr>
          <a:xfrm rot="5400000">
            <a:off x="4619972" y="1253982"/>
            <a:ext cx="3733956" cy="3073485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5034829" y="1024499"/>
            <a:ext cx="2910800" cy="3512046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Grafik</a:t>
            </a:r>
            <a:endParaRPr lang="en-US" dirty="0"/>
          </a:p>
        </p:txBody>
      </p:sp>
      <p:sp>
        <p:nvSpPr>
          <p:cNvPr id="2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943782" y="4684727"/>
            <a:ext cx="3003070" cy="376446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5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/>
              <a:t>Hier steht eine </a:t>
            </a:r>
            <a:r>
              <a:rPr lang="de-DE" dirty="0" smtClean="0"/>
              <a:t>Beschreibung</a:t>
            </a:r>
            <a:endParaRPr lang="de-DE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3276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Grafik mit Bildunterschrif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>
          <a:xfrm rot="5400000">
            <a:off x="382931" y="1692769"/>
            <a:ext cx="3445919" cy="19078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239393" y="1015318"/>
            <a:ext cx="1733115" cy="326554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Grafik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1133312" y="4398243"/>
            <a:ext cx="1926522" cy="616227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</a:t>
            </a:r>
            <a:endParaRPr lang="de-DE" dirty="0"/>
          </a:p>
        </p:txBody>
      </p:sp>
      <p:sp>
        <p:nvSpPr>
          <p:cNvPr id="23" name="Rechteck 22"/>
          <p:cNvSpPr/>
          <p:nvPr userDrawn="1"/>
        </p:nvSpPr>
        <p:spPr>
          <a:xfrm rot="5400000">
            <a:off x="2890435" y="1692769"/>
            <a:ext cx="3445919" cy="19078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3746894" y="1015318"/>
            <a:ext cx="1733115" cy="326554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Grafik</a:t>
            </a:r>
            <a:endParaRPr lang="en-US" dirty="0"/>
          </a:p>
        </p:txBody>
      </p:sp>
      <p:sp>
        <p:nvSpPr>
          <p:cNvPr id="25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3640819" y="4398243"/>
            <a:ext cx="1926522" cy="616227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</a:t>
            </a:r>
            <a:endParaRPr lang="de-DE" dirty="0"/>
          </a:p>
        </p:txBody>
      </p:sp>
      <p:sp>
        <p:nvSpPr>
          <p:cNvPr id="26" name="Rechteck 25"/>
          <p:cNvSpPr/>
          <p:nvPr userDrawn="1"/>
        </p:nvSpPr>
        <p:spPr>
          <a:xfrm rot="5400000">
            <a:off x="5344310" y="1692769"/>
            <a:ext cx="3445919" cy="1907880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Source Sans Pro" pitchFamily="34" charset="0"/>
            </a:endParaRPr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200772" y="1015318"/>
            <a:ext cx="1733115" cy="326554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dk1"/>
          </a:effectRef>
          <a:fontRef idx="none"/>
        </p:style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en-US" dirty="0" err="1" smtClean="0"/>
              <a:t>Grafik</a:t>
            </a:r>
            <a:endParaRPr lang="en-US" dirty="0"/>
          </a:p>
        </p:txBody>
      </p:sp>
      <p:sp>
        <p:nvSpPr>
          <p:cNvPr id="28" name="Text Placeholder 16"/>
          <p:cNvSpPr>
            <a:spLocks noGrp="1"/>
          </p:cNvSpPr>
          <p:nvPr>
            <p:ph type="body" sz="quarter" idx="20" hasCustomPrompt="1"/>
          </p:nvPr>
        </p:nvSpPr>
        <p:spPr>
          <a:xfrm>
            <a:off x="6094694" y="4398243"/>
            <a:ext cx="1926522" cy="616227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</a:t>
            </a:r>
            <a:endParaRPr lang="de-DE" dirty="0"/>
          </a:p>
        </p:txBody>
      </p:sp>
      <p:sp>
        <p:nvSpPr>
          <p:cNvPr id="18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73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p-Kategor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" descr="M:\Share\SMN\KategorieIcons\icon_buer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91328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3" descr="M:\Share\SMN\KategorieIcons\icon_elektrobedarf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3336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M:\Share\SMN\KategorieIcons\icon_fahrzeugteile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12009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5" descr="M:\Share\SMN\KategorieIcons\icon_gastronomie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451368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6" descr="M:\Share\SMN\KategorieIcons\icon_industrie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3091572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7" descr="M:\Share\SMN\KategorieIcons\icon_it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1328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" descr="M:\Share\SMN\KategorieIcons\icon_saniklima.pn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3818137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9" descr="M:\Share\SMN\KategorieIcons\icon_weiteres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51368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10" descr="M:\Share\SMN\KategorieIcons\icon_aerzte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91572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11" descr="M:\Share\SMN\KategorieIcons\icon_arbeitsschutz.png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5344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12" descr="M:\Share\SMN\KategorieIcons\icon_baubedarf.png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163336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13" descr="M:\Share\SMN\KategorieIcons\icon_betriebs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2353444"/>
            <a:ext cx="414000" cy="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 userDrawn="1"/>
        </p:nvSpPr>
        <p:spPr>
          <a:xfrm>
            <a:off x="1678962" y="92938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678962" y="1129446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29" name="Rechteck 28"/>
          <p:cNvSpPr/>
          <p:nvPr userDrawn="1"/>
        </p:nvSpPr>
        <p:spPr>
          <a:xfrm>
            <a:off x="1678962" y="1639499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0" name="Rechteck 29"/>
          <p:cNvSpPr/>
          <p:nvPr userDrawn="1"/>
        </p:nvSpPr>
        <p:spPr>
          <a:xfrm>
            <a:off x="1678962" y="235344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1" name="Rechteck 30"/>
          <p:cNvSpPr/>
          <p:nvPr userDrawn="1"/>
        </p:nvSpPr>
        <p:spPr>
          <a:xfrm>
            <a:off x="1678962" y="310310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2" name="Rechteck 31"/>
          <p:cNvSpPr/>
          <p:nvPr userDrawn="1"/>
        </p:nvSpPr>
        <p:spPr>
          <a:xfrm>
            <a:off x="1678962" y="381732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3" name="Rechteck 32"/>
          <p:cNvSpPr/>
          <p:nvPr userDrawn="1"/>
        </p:nvSpPr>
        <p:spPr>
          <a:xfrm>
            <a:off x="1678962" y="451395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5" name="Rechteck 34"/>
          <p:cNvSpPr/>
          <p:nvPr userDrawn="1"/>
        </p:nvSpPr>
        <p:spPr>
          <a:xfrm>
            <a:off x="5477528" y="925280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6" name="Rechteck 35"/>
          <p:cNvSpPr/>
          <p:nvPr userDrawn="1"/>
        </p:nvSpPr>
        <p:spPr>
          <a:xfrm>
            <a:off x="5477528" y="1639499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7" name="Rechteck 36"/>
          <p:cNvSpPr/>
          <p:nvPr userDrawn="1"/>
        </p:nvSpPr>
        <p:spPr>
          <a:xfrm>
            <a:off x="5477528" y="235344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8" name="Rechteck 37"/>
          <p:cNvSpPr/>
          <p:nvPr userDrawn="1"/>
        </p:nvSpPr>
        <p:spPr>
          <a:xfrm>
            <a:off x="5477528" y="310310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39" name="Rechteck 38"/>
          <p:cNvSpPr/>
          <p:nvPr userDrawn="1"/>
        </p:nvSpPr>
        <p:spPr>
          <a:xfrm>
            <a:off x="5477528" y="381732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40" name="Rechteck 39"/>
          <p:cNvSpPr/>
          <p:nvPr userDrawn="1"/>
        </p:nvSpPr>
        <p:spPr>
          <a:xfrm>
            <a:off x="5477528" y="4513957"/>
            <a:ext cx="2880320" cy="408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algn="ctr" rotWithShape="0">
              <a:srgbClr val="424242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52" name="Text Placeholder 3"/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6110747" y="4922284"/>
            <a:ext cx="2277677" cy="339420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indent="0" algn="r">
              <a:lnSpc>
                <a:spcPts val="2455"/>
              </a:lnSpc>
              <a:buNone/>
              <a:defRPr sz="1000" baseline="0">
                <a:solidFill>
                  <a:srgbClr val="7B7B7A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Stand: TT.MM.JJJJ</a:t>
            </a:r>
          </a:p>
        </p:txBody>
      </p:sp>
      <p:sp>
        <p:nvSpPr>
          <p:cNvPr id="2" name="Textfeld 1"/>
          <p:cNvSpPr txBox="1"/>
          <p:nvPr userDrawn="1"/>
        </p:nvSpPr>
        <p:spPr>
          <a:xfrm>
            <a:off x="1678962" y="904489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Bürobedarf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58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1673992" y="184446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59" name="Textfeld 58"/>
          <p:cNvSpPr txBox="1"/>
          <p:nvPr userDrawn="1"/>
        </p:nvSpPr>
        <p:spPr>
          <a:xfrm>
            <a:off x="1673992" y="1619513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Bau, Handwerk, Agrar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60" name="Textplatzhalter 4"/>
          <p:cNvSpPr>
            <a:spLocks noGrp="1"/>
          </p:cNvSpPr>
          <p:nvPr>
            <p:ph type="body" sz="quarter" idx="26" hasCustomPrompt="1"/>
          </p:nvPr>
        </p:nvSpPr>
        <p:spPr>
          <a:xfrm>
            <a:off x="1678962" y="256725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61" name="Textfeld 60"/>
          <p:cNvSpPr txBox="1"/>
          <p:nvPr userDrawn="1"/>
        </p:nvSpPr>
        <p:spPr>
          <a:xfrm>
            <a:off x="1678962" y="2342302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Betriebsausstattung, Lagerausstattung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62" name="Textplatzhalter 4"/>
          <p:cNvSpPr>
            <a:spLocks noGrp="1"/>
          </p:cNvSpPr>
          <p:nvPr>
            <p:ph type="body" sz="quarter" idx="27" hasCustomPrompt="1"/>
          </p:nvPr>
        </p:nvSpPr>
        <p:spPr>
          <a:xfrm>
            <a:off x="1678962" y="331078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63" name="Textfeld 62"/>
          <p:cNvSpPr txBox="1"/>
          <p:nvPr userDrawn="1"/>
        </p:nvSpPr>
        <p:spPr>
          <a:xfrm>
            <a:off x="1678962" y="3085830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Industriebedarf, Technischer Handel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64" name="Textplatzhalt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678962" y="403086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65" name="Textfeld 64"/>
          <p:cNvSpPr txBox="1"/>
          <p:nvPr userDrawn="1"/>
        </p:nvSpPr>
        <p:spPr>
          <a:xfrm>
            <a:off x="1678962" y="3805910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Haustechnik, Gebäudetechnik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66" name="Textplatzhalter 4"/>
          <p:cNvSpPr>
            <a:spLocks noGrp="1"/>
          </p:cNvSpPr>
          <p:nvPr>
            <p:ph type="body" sz="quarter" idx="29" hasCustomPrompt="1"/>
          </p:nvPr>
        </p:nvSpPr>
        <p:spPr>
          <a:xfrm>
            <a:off x="1678962" y="472478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67" name="Textfeld 66"/>
          <p:cNvSpPr txBox="1"/>
          <p:nvPr userDrawn="1"/>
        </p:nvSpPr>
        <p:spPr>
          <a:xfrm>
            <a:off x="1678962" y="4499832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Hotel,</a:t>
            </a:r>
            <a:r>
              <a:rPr lang="de-DE" sz="1200" baseline="0" dirty="0" smtClean="0">
                <a:solidFill>
                  <a:srgbClr val="7B7B7B"/>
                </a:solidFill>
                <a:latin typeface="Source Sans Pro" pitchFamily="34" charset="0"/>
              </a:rPr>
              <a:t> Gastronomie, Essen, Trinken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68" name="Textplatzhalter 4"/>
          <p:cNvSpPr>
            <a:spLocks noGrp="1"/>
          </p:cNvSpPr>
          <p:nvPr>
            <p:ph type="body" sz="quarter" idx="30" hasCustomPrompt="1"/>
          </p:nvPr>
        </p:nvSpPr>
        <p:spPr>
          <a:xfrm>
            <a:off x="5483390" y="472478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69" name="Textfeld 68"/>
          <p:cNvSpPr txBox="1"/>
          <p:nvPr userDrawn="1"/>
        </p:nvSpPr>
        <p:spPr>
          <a:xfrm>
            <a:off x="5483390" y="4499833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Weitere Kategorien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70" name="Textplatzhalter 4"/>
          <p:cNvSpPr>
            <a:spLocks noGrp="1"/>
          </p:cNvSpPr>
          <p:nvPr>
            <p:ph type="body" sz="quarter" idx="31" hasCustomPrompt="1"/>
          </p:nvPr>
        </p:nvSpPr>
        <p:spPr>
          <a:xfrm>
            <a:off x="5483390" y="403086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71" name="Textfeld 70"/>
          <p:cNvSpPr txBox="1"/>
          <p:nvPr userDrawn="1"/>
        </p:nvSpPr>
        <p:spPr>
          <a:xfrm>
            <a:off x="5483390" y="3805910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Fahrzeugteile,</a:t>
            </a:r>
            <a:r>
              <a:rPr lang="de-DE" sz="1200" baseline="0" dirty="0" smtClean="0">
                <a:solidFill>
                  <a:srgbClr val="7B7B7B"/>
                </a:solidFill>
                <a:latin typeface="Source Sans Pro" pitchFamily="34" charset="0"/>
              </a:rPr>
              <a:t> Autozubehör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72" name="Textplatzhalter 4"/>
          <p:cNvSpPr>
            <a:spLocks noGrp="1"/>
          </p:cNvSpPr>
          <p:nvPr>
            <p:ph type="body" sz="quarter" idx="32" hasCustomPrompt="1"/>
          </p:nvPr>
        </p:nvSpPr>
        <p:spPr>
          <a:xfrm>
            <a:off x="5483390" y="331078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73" name="Textfeld 72"/>
          <p:cNvSpPr txBox="1"/>
          <p:nvPr userDrawn="1"/>
        </p:nvSpPr>
        <p:spPr>
          <a:xfrm>
            <a:off x="5483390" y="3085830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Medizinbedarf, Therapie, Labor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74" name="Textplatzhalter 4"/>
          <p:cNvSpPr>
            <a:spLocks noGrp="1"/>
          </p:cNvSpPr>
          <p:nvPr>
            <p:ph type="body" sz="quarter" idx="33" hasCustomPrompt="1"/>
          </p:nvPr>
        </p:nvSpPr>
        <p:spPr>
          <a:xfrm>
            <a:off x="5483390" y="256454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75" name="Textfeld 74"/>
          <p:cNvSpPr txBox="1"/>
          <p:nvPr userDrawn="1"/>
        </p:nvSpPr>
        <p:spPr>
          <a:xfrm>
            <a:off x="5483390" y="2339593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Arbeitsschutz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76" name="Textplatzhalter 4"/>
          <p:cNvSpPr>
            <a:spLocks noGrp="1"/>
          </p:cNvSpPr>
          <p:nvPr>
            <p:ph type="body" sz="quarter" idx="34" hasCustomPrompt="1"/>
          </p:nvPr>
        </p:nvSpPr>
        <p:spPr>
          <a:xfrm>
            <a:off x="5483390" y="1844468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77" name="Textfeld 76"/>
          <p:cNvSpPr txBox="1"/>
          <p:nvPr userDrawn="1"/>
        </p:nvSpPr>
        <p:spPr>
          <a:xfrm>
            <a:off x="5483390" y="1619512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Elektronik, Elektrotechnik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78" name="Textplatzhalter 4"/>
          <p:cNvSpPr>
            <a:spLocks noGrp="1"/>
          </p:cNvSpPr>
          <p:nvPr>
            <p:ph type="body" sz="quarter" idx="35" hasCustomPrompt="1"/>
          </p:nvPr>
        </p:nvSpPr>
        <p:spPr>
          <a:xfrm>
            <a:off x="5483390" y="1130250"/>
            <a:ext cx="2880320" cy="194786"/>
          </a:xfrm>
          <a:prstGeom prst="rect">
            <a:avLst/>
          </a:prstGeom>
          <a:effectLst>
            <a:glow rad="50800">
              <a:srgbClr val="FCFCFC">
                <a:alpha val="60000"/>
              </a:srgbClr>
            </a:glow>
          </a:effectLst>
        </p:spPr>
        <p:txBody>
          <a:bodyPr anchor="ctr"/>
          <a:lstStyle>
            <a:lvl1pPr marL="0" indent="0" algn="r">
              <a:buNone/>
              <a:defRPr sz="1600" b="1">
                <a:solidFill>
                  <a:srgbClr val="424242"/>
                </a:solidFill>
                <a:effectLst/>
                <a:latin typeface="Source Sans Pro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Anzahl der Artikel</a:t>
            </a:r>
            <a:endParaRPr lang="de-DE" dirty="0"/>
          </a:p>
        </p:txBody>
      </p:sp>
      <p:sp>
        <p:nvSpPr>
          <p:cNvPr id="79" name="Textfeld 78"/>
          <p:cNvSpPr txBox="1"/>
          <p:nvPr userDrawn="1"/>
        </p:nvSpPr>
        <p:spPr>
          <a:xfrm>
            <a:off x="5483390" y="905294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rgbClr val="7B7B7B"/>
                </a:solidFill>
                <a:latin typeface="Source Sans Pro" pitchFamily="34" charset="0"/>
              </a:rPr>
              <a:t>Hardware, Software,</a:t>
            </a:r>
            <a:r>
              <a:rPr lang="de-DE" sz="1200" baseline="0" dirty="0" smtClean="0">
                <a:solidFill>
                  <a:srgbClr val="7B7B7B"/>
                </a:solidFill>
                <a:latin typeface="Source Sans Pro" pitchFamily="34" charset="0"/>
              </a:rPr>
              <a:t> Telekommunikation</a:t>
            </a:r>
            <a:endParaRPr lang="de-DE" sz="1200" dirty="0">
              <a:solidFill>
                <a:srgbClr val="7B7B7B"/>
              </a:solidFill>
              <a:latin typeface="Source Sans Pro" pitchFamily="34" charset="0"/>
            </a:endParaRPr>
          </a:p>
        </p:txBody>
      </p:sp>
      <p:sp>
        <p:nvSpPr>
          <p:cNvPr id="56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57" name="Textplatzhalt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0647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usann.merklein\Desktop\Master\Bilder\Schatten_Bil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2342"/>
            <a:ext cx="9144000" cy="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0" y="881065"/>
            <a:ext cx="9144000" cy="296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Text Placeholder 5"/>
          <p:cNvSpPr>
            <a:spLocks noGrp="1" noChangeAspect="1"/>
          </p:cNvSpPr>
          <p:nvPr>
            <p:ph type="body" idx="10" hasCustomPrompt="1"/>
          </p:nvPr>
        </p:nvSpPr>
        <p:spPr>
          <a:xfrm>
            <a:off x="2154212" y="4065637"/>
            <a:ext cx="6738270" cy="572658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 algn="l">
              <a:lnSpc>
                <a:spcPts val="3975"/>
              </a:lnSpc>
              <a:buNone/>
              <a:defRPr sz="2400" b="1" i="0" baseline="0">
                <a:solidFill>
                  <a:srgbClr val="F21C0A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Titel der </a:t>
            </a:r>
            <a:r>
              <a:rPr lang="en-US" dirty="0" err="1" smtClean="0"/>
              <a:t>Präsentation</a:t>
            </a:r>
            <a:r>
              <a:rPr lang="en-US" dirty="0" smtClean="0"/>
              <a:t> </a:t>
            </a:r>
            <a:r>
              <a:rPr lang="en-US" dirty="0" err="1" smtClean="0"/>
              <a:t>kurz</a:t>
            </a:r>
            <a:r>
              <a:rPr lang="en-US" dirty="0" smtClean="0"/>
              <a:t> &amp; </a:t>
            </a:r>
            <a:r>
              <a:rPr lang="en-US" dirty="0" err="1" smtClean="0"/>
              <a:t>prägnant</a:t>
            </a:r>
            <a:endParaRPr lang="en-US" dirty="0" smtClean="0"/>
          </a:p>
        </p:txBody>
      </p:sp>
      <p:sp>
        <p:nvSpPr>
          <p:cNvPr id="11" name="Text Placeholder 10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2154212" y="4597171"/>
            <a:ext cx="6738270" cy="476580"/>
          </a:xfrm>
          <a:prstGeom prst="rect">
            <a:avLst/>
          </a:prstGeom>
        </p:spPr>
        <p:txBody>
          <a:bodyPr vert="horz" wrap="square" lIns="106912" tIns="53456" rIns="106912" bIns="53456">
            <a:noAutofit/>
          </a:bodyPr>
          <a:lstStyle>
            <a:lvl1pPr marL="0" indent="0" algn="l">
              <a:lnSpc>
                <a:spcPts val="2338"/>
              </a:lnSpc>
              <a:spcBef>
                <a:spcPts val="0"/>
              </a:spcBef>
              <a:buNone/>
              <a:defRPr sz="1600" b="0" i="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Untertitel der Präsentation und </a:t>
            </a:r>
            <a:r>
              <a:rPr lang="en-US" dirty="0" err="1" smtClean="0"/>
              <a:t>Zusatzinformation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einleitende</a:t>
            </a:r>
            <a:r>
              <a:rPr lang="en-US" dirty="0" smtClean="0"/>
              <a:t> </a:t>
            </a:r>
            <a:r>
              <a:rPr lang="en-US" dirty="0" err="1" smtClean="0"/>
              <a:t>Frage</a:t>
            </a:r>
            <a:endParaRPr lang="en-US" dirty="0"/>
          </a:p>
        </p:txBody>
      </p:sp>
      <p:sp>
        <p:nvSpPr>
          <p:cNvPr id="12" name="Text Placeholder 3"/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2154213" y="4948884"/>
            <a:ext cx="4593654" cy="484906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>
              <a:lnSpc>
                <a:spcPts val="2455"/>
              </a:lnSpc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Autor, Datum TT.MM.JJJJ</a:t>
            </a:r>
          </a:p>
        </p:txBody>
      </p:sp>
    </p:spTree>
    <p:extLst>
      <p:ext uri="{BB962C8B-B14F-4D97-AF65-F5344CB8AC3E}">
        <p14:creationId xmlns:p14="http://schemas.microsoft.com/office/powerpoint/2010/main" val="122691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seit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8" y="883670"/>
            <a:ext cx="9144000" cy="3089189"/>
          </a:xfrm>
          <a:prstGeom prst="rect">
            <a:avLst/>
          </a:prstGeom>
        </p:spPr>
      </p:pic>
      <p:sp>
        <p:nvSpPr>
          <p:cNvPr id="27" name="Rechteck 26"/>
          <p:cNvSpPr/>
          <p:nvPr userDrawn="1"/>
        </p:nvSpPr>
        <p:spPr>
          <a:xfrm>
            <a:off x="1583360" y="1662266"/>
            <a:ext cx="2263949" cy="333489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rgbClr val="FCFCFC">
                <a:alpha val="60000"/>
              </a:srgbClr>
            </a:glow>
            <a:outerShdw blurRad="40005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Source Sans Pro" pitchFamily="34" charset="0"/>
            </a:endParaRPr>
          </a:p>
        </p:txBody>
      </p:sp>
      <p:sp>
        <p:nvSpPr>
          <p:cNvPr id="29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006041" y="2185282"/>
            <a:ext cx="4011835" cy="1410929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 algn="l">
              <a:lnSpc>
                <a:spcPts val="2338"/>
              </a:lnSpc>
              <a:buNone/>
              <a:defRPr sz="1600" b="0" i="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Maximilian Mustermann</a:t>
            </a:r>
          </a:p>
          <a:p>
            <a:pPr lvl="0"/>
            <a:r>
              <a:rPr lang="de-DE" dirty="0" smtClean="0"/>
              <a:t>Hauptstr.12</a:t>
            </a:r>
          </a:p>
          <a:p>
            <a:pPr lvl="0"/>
            <a:r>
              <a:rPr lang="de-DE" dirty="0" smtClean="0"/>
              <a:t>12345 Musterhausen</a:t>
            </a:r>
          </a:p>
          <a:p>
            <a:pPr lvl="0"/>
            <a:endParaRPr lang="de-DE" dirty="0" smtClean="0"/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006038" y="3334617"/>
            <a:ext cx="4022781" cy="678658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marR="0" indent="0" algn="l" defTabSz="534558" rtl="0" eaLnBrk="1" fontAlgn="auto" latinLnBrk="0" hangingPunct="1">
              <a:lnSpc>
                <a:spcPts val="2338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Tel.: 012/ 345 67 89</a:t>
            </a:r>
          </a:p>
          <a:p>
            <a:pPr lvl="0"/>
            <a:r>
              <a:rPr lang="en-US" dirty="0" smtClean="0"/>
              <a:t>Fax: 012/ 345 67 88</a:t>
            </a:r>
          </a:p>
          <a:p>
            <a:pPr lvl="0"/>
            <a:r>
              <a:rPr lang="en-US" dirty="0" smtClean="0"/>
              <a:t> </a:t>
            </a:r>
            <a:endParaRPr lang="de-DE" dirty="0" smtClean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4006041" y="4144630"/>
            <a:ext cx="4011835" cy="383113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 algn="l">
              <a:lnSpc>
                <a:spcPts val="2338"/>
              </a:lnSpc>
              <a:buNone/>
              <a:defRPr sz="1600" b="0" i="0" baseline="0">
                <a:solidFill>
                  <a:srgbClr val="F21C0A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max@mustermann.de</a:t>
            </a:r>
            <a:endParaRPr lang="de-DE" dirty="0" smtClean="0"/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632226" y="1718294"/>
            <a:ext cx="2162736" cy="3212329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  <a:effectLst/>
        </p:spPr>
        <p:txBody>
          <a:bodyPr vert="horz" lIns="106912" tIns="53456" rIns="106912" bIns="53456"/>
          <a:lstStyle>
            <a:lvl1pPr marL="0" indent="0">
              <a:buNone/>
              <a:defRPr sz="1400">
                <a:solidFill>
                  <a:srgbClr val="4D4D4D"/>
                </a:solidFill>
                <a:latin typeface="Source Sans Pro" pitchFamily="34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6" name="Text Placeholder 5"/>
          <p:cNvSpPr txBox="1">
            <a:spLocks/>
          </p:cNvSpPr>
          <p:nvPr userDrawn="1"/>
        </p:nvSpPr>
        <p:spPr>
          <a:xfrm>
            <a:off x="1471910" y="1042855"/>
            <a:ext cx="6592986" cy="625287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b="1" i="0" kern="1200">
                <a:solidFill>
                  <a:srgbClr val="4D4D4D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21C0A"/>
                </a:solidFill>
                <a:effectLst/>
                <a:uLnTx/>
                <a:uFillTx/>
                <a:latin typeface="Source Sans Pro" pitchFamily="34" charset="0"/>
                <a:ea typeface="+mn-ea"/>
                <a:cs typeface="+mn-cs"/>
              </a:rPr>
              <a:t>Vielen Dank für Ihre Aufmerksamkeit!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F21C0A"/>
              </a:solidFill>
              <a:effectLst/>
              <a:uLnTx/>
              <a:uFillTx/>
              <a:latin typeface="Source Sans Pro" pitchFamily="34" charset="0"/>
              <a:ea typeface="+mn-ea"/>
              <a:cs typeface="+mn-cs"/>
            </a:endParaRPr>
          </a:p>
        </p:txBody>
      </p:sp>
      <p:pic>
        <p:nvPicPr>
          <p:cNvPr id="1026" name="Picture 2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7" y="4702906"/>
            <a:ext cx="328979" cy="32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059" y="4702904"/>
            <a:ext cx="328979" cy="32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>
            <a:hlinkClick r:id="rId7"/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099" y="4702906"/>
            <a:ext cx="328979" cy="32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>
            <a:hlinkClick r:id="rId9"/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781" y="4686843"/>
            <a:ext cx="345042" cy="345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>
            <a:hlinkClick r:id="rId11"/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778" y="4701203"/>
            <a:ext cx="332376" cy="33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 userDrawn="1"/>
        </p:nvSpPr>
        <p:spPr>
          <a:xfrm>
            <a:off x="4023494" y="1714158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>
                <a:solidFill>
                  <a:srgbClr val="424242"/>
                </a:solidFill>
                <a:latin typeface="Source Sans Pro" pitchFamily="34" charset="0"/>
              </a:rPr>
              <a:t>Ihr Ansprechpartner:</a:t>
            </a:r>
          </a:p>
        </p:txBody>
      </p:sp>
      <p:pic>
        <p:nvPicPr>
          <p:cNvPr id="17" name="Picture 2" descr="C:\Users\susann.merklein\Desktop\Master\_Baukasten\Bilder\Buttons\btn_shop.png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679" y="1561356"/>
            <a:ext cx="705749" cy="85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624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seit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7" y="4111954"/>
            <a:ext cx="328979" cy="32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059" y="4111953"/>
            <a:ext cx="328979" cy="32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099" y="4111954"/>
            <a:ext cx="328979" cy="32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>
            <a:hlinkClick r:id="rId8"/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781" y="4095892"/>
            <a:ext cx="345042" cy="345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">
            <a:hlinkClick r:id="rId10"/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778" y="4110251"/>
            <a:ext cx="332376" cy="33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8" y="877809"/>
            <a:ext cx="9144000" cy="3089189"/>
          </a:xfrm>
          <a:prstGeom prst="rect">
            <a:avLst/>
          </a:prstGeom>
        </p:spPr>
      </p:pic>
      <p:sp>
        <p:nvSpPr>
          <p:cNvPr id="22" name="Text Placeholder 5"/>
          <p:cNvSpPr txBox="1">
            <a:spLocks/>
          </p:cNvSpPr>
          <p:nvPr userDrawn="1"/>
        </p:nvSpPr>
        <p:spPr>
          <a:xfrm>
            <a:off x="1471910" y="1042855"/>
            <a:ext cx="6592986" cy="625287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b="1" i="0" kern="1200">
                <a:solidFill>
                  <a:srgbClr val="4D4D4D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21C0A"/>
                </a:solidFill>
                <a:effectLst/>
                <a:uLnTx/>
                <a:uFillTx/>
                <a:latin typeface="Source Sans Pro" pitchFamily="34" charset="0"/>
                <a:ea typeface="+mn-ea"/>
                <a:cs typeface="+mn-cs"/>
              </a:rPr>
              <a:t>Vielen Dank für Ihre Aufmerksamkeit!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F21C0A"/>
              </a:solidFill>
              <a:effectLst/>
              <a:uLnTx/>
              <a:uFillTx/>
              <a:latin typeface="Source Sans Pro" pitchFamily="34" charset="0"/>
              <a:ea typeface="+mn-ea"/>
              <a:cs typeface="+mn-cs"/>
            </a:endParaRPr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1462855" y="2171222"/>
            <a:ext cx="4011835" cy="1410929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 algn="l">
              <a:lnSpc>
                <a:spcPts val="2338"/>
              </a:lnSpc>
              <a:buNone/>
              <a:defRPr sz="1600" b="0" i="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Maximilian Mustermann</a:t>
            </a:r>
          </a:p>
          <a:p>
            <a:pPr lvl="0"/>
            <a:r>
              <a:rPr lang="de-DE" dirty="0" smtClean="0"/>
              <a:t>Hauptstr.12</a:t>
            </a:r>
          </a:p>
          <a:p>
            <a:pPr lvl="0"/>
            <a:r>
              <a:rPr lang="de-DE" dirty="0" smtClean="0"/>
              <a:t>12345 Musterhausen</a:t>
            </a:r>
          </a:p>
          <a:p>
            <a:pPr lvl="0"/>
            <a:endParaRPr lang="de-DE" dirty="0" smtClean="0"/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462851" y="3320559"/>
            <a:ext cx="4022781" cy="678658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marR="0" indent="0" algn="l" defTabSz="534558" rtl="0" eaLnBrk="1" fontAlgn="auto" latinLnBrk="0" hangingPunct="1">
              <a:lnSpc>
                <a:spcPts val="2338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Tel.: 012/ 345 67 89</a:t>
            </a:r>
          </a:p>
          <a:p>
            <a:pPr lvl="0"/>
            <a:r>
              <a:rPr lang="en-US" dirty="0" smtClean="0"/>
              <a:t>Fax: 012/ 345 67 88</a:t>
            </a:r>
          </a:p>
          <a:p>
            <a:pPr lvl="0"/>
            <a:r>
              <a:rPr lang="en-US" dirty="0" smtClean="0"/>
              <a:t> </a:t>
            </a:r>
            <a:endParaRPr lang="de-DE" dirty="0" smtClean="0"/>
          </a:p>
        </p:txBody>
      </p:sp>
      <p:sp>
        <p:nvSpPr>
          <p:cNvPr id="2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62855" y="4130572"/>
            <a:ext cx="4011835" cy="383113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 algn="l">
              <a:lnSpc>
                <a:spcPts val="2338"/>
              </a:lnSpc>
              <a:buNone/>
              <a:defRPr sz="1600" b="0" i="0" baseline="0">
                <a:solidFill>
                  <a:srgbClr val="F21C0A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max@mustermann.de</a:t>
            </a:r>
            <a:endParaRPr lang="de-DE" dirty="0" smtClean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1475656" y="1695108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>
                <a:solidFill>
                  <a:srgbClr val="424242"/>
                </a:solidFill>
                <a:latin typeface="Source Sans Pro" pitchFamily="34" charset="0"/>
              </a:rPr>
              <a:t>Ihr Ansprechpartner:</a:t>
            </a:r>
          </a:p>
        </p:txBody>
      </p:sp>
      <p:pic>
        <p:nvPicPr>
          <p:cNvPr id="20" name="Picture 2" descr="C:\Users\susann.merklein\Desktop\Master\_Baukasten\Bilder\Buttons\btn_shop.png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679" y="1561356"/>
            <a:ext cx="705749" cy="85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702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75656" y="1446503"/>
            <a:ext cx="5976664" cy="349375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Clr>
                <a:srgbClr val="424242"/>
              </a:buClr>
              <a:buFont typeface="+mj-lt"/>
              <a:buAutoNum type="arabicPeriod"/>
              <a:defRPr sz="1600" baseline="0">
                <a:solidFill>
                  <a:srgbClr val="424242"/>
                </a:solidFill>
                <a:latin typeface="+mj-lt"/>
              </a:defRPr>
            </a:lvl1pPr>
            <a:lvl2pPr marL="742950" indent="-28575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400" baseline="0">
                <a:solidFill>
                  <a:srgbClr val="424242"/>
                </a:solidFill>
                <a:latin typeface="+mj-lt"/>
              </a:defRPr>
            </a:lvl2pPr>
            <a:lvl3pPr marL="11430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3pPr>
            <a:lvl4pPr marL="16002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4pPr>
            <a:lvl5pPr marL="20574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5pPr>
          </a:lstStyle>
          <a:p>
            <a:pPr lvl="0"/>
            <a:r>
              <a:rPr lang="de-DE" dirty="0" smtClean="0"/>
              <a:t>Einführung mit Hauptkapiteln und Unterkapiteln</a:t>
            </a:r>
          </a:p>
          <a:p>
            <a:pPr lvl="1"/>
            <a:r>
              <a:rPr lang="de-DE" dirty="0" smtClean="0"/>
              <a:t>Ein Unterpunkt, der zur Not auch mal zweizeilig sein kann, wenn man viel Text hat, den man wirklich nicht kürzer fassen kann.</a:t>
            </a:r>
          </a:p>
          <a:p>
            <a:pPr lvl="1"/>
            <a:r>
              <a:rPr lang="de-DE" dirty="0" smtClean="0"/>
              <a:t>Noch ein Unterpunkt</a:t>
            </a:r>
          </a:p>
          <a:p>
            <a:pPr lvl="0"/>
            <a:r>
              <a:rPr lang="de-DE" dirty="0" smtClean="0"/>
              <a:t>Hier steht der nächste Kapiteltitel</a:t>
            </a:r>
          </a:p>
          <a:p>
            <a:pPr lvl="1"/>
            <a:r>
              <a:rPr lang="de-DE" dirty="0" smtClean="0"/>
              <a:t>Ein Unterpunkt</a:t>
            </a:r>
          </a:p>
          <a:p>
            <a:pPr lvl="1"/>
            <a:r>
              <a:rPr lang="de-DE" dirty="0" smtClean="0"/>
              <a:t>Weiterer Unterpunkt</a:t>
            </a:r>
          </a:p>
          <a:p>
            <a:pPr lvl="0"/>
            <a:r>
              <a:rPr lang="de-DE" dirty="0" smtClean="0"/>
              <a:t>Eine weitere Überschrift</a:t>
            </a:r>
          </a:p>
          <a:p>
            <a:pPr lvl="1"/>
            <a:r>
              <a:rPr lang="de-DE" dirty="0" smtClean="0"/>
              <a:t>Weiterer Unterpunkt</a:t>
            </a:r>
            <a:endParaRPr lang="de-DE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66542" y="1129308"/>
            <a:ext cx="4011835" cy="470681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 algn="l">
              <a:lnSpc>
                <a:spcPts val="2338"/>
              </a:lnSpc>
              <a:buNone/>
              <a:defRPr sz="2400" b="1" i="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Inhaltsverzeichnis</a:t>
            </a:r>
          </a:p>
        </p:txBody>
      </p:sp>
    </p:spTree>
    <p:extLst>
      <p:ext uri="{BB962C8B-B14F-4D97-AF65-F5344CB8AC3E}">
        <p14:creationId xmlns:p14="http://schemas.microsoft.com/office/powerpoint/2010/main" val="314804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 mit Tea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1577542" y="1709213"/>
            <a:ext cx="7290000" cy="264054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600">
                <a:latin typeface="Source Sans Pro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66542" y="1129308"/>
            <a:ext cx="4011835" cy="470681"/>
          </a:xfrm>
          <a:prstGeom prst="rect">
            <a:avLst/>
          </a:prstGeom>
        </p:spPr>
        <p:txBody>
          <a:bodyPr vert="horz" lIns="106912" tIns="53456" rIns="106912" bIns="53456"/>
          <a:lstStyle>
            <a:lvl1pPr marL="0" indent="0" algn="l">
              <a:lnSpc>
                <a:spcPts val="2338"/>
              </a:lnSpc>
              <a:buNone/>
              <a:defRPr sz="2400" b="1" i="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en-US" dirty="0" smtClean="0"/>
              <a:t>Kapitelvorstellung</a:t>
            </a:r>
          </a:p>
        </p:txBody>
      </p:sp>
    </p:spTree>
    <p:extLst>
      <p:ext uri="{BB962C8B-B14F-4D97-AF65-F5344CB8AC3E}">
        <p14:creationId xmlns:p14="http://schemas.microsoft.com/office/powerpoint/2010/main" val="4068775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_einf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75656" y="892018"/>
            <a:ext cx="5805488" cy="309562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600" baseline="0">
                <a:solidFill>
                  <a:srgbClr val="424242"/>
                </a:solidFill>
                <a:latin typeface="+mj-lt"/>
              </a:defRPr>
            </a:lvl1pPr>
            <a:lvl2pPr marL="742950" indent="-28575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2pPr>
            <a:lvl3pPr marL="11430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3pPr>
            <a:lvl4pPr marL="16002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4pPr>
            <a:lvl5pPr marL="20574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5pPr>
          </a:lstStyle>
          <a:p>
            <a:pPr lvl="0"/>
            <a:r>
              <a:rPr lang="de-DE" dirty="0" smtClean="0"/>
              <a:t>Auflistung einzelner, wichtiger Punkte , wenn es sein muss, kann so ein Punkt auch zweizeilig sein</a:t>
            </a:r>
          </a:p>
          <a:p>
            <a:pPr lvl="0"/>
            <a:r>
              <a:rPr lang="de-DE" dirty="0" smtClean="0"/>
              <a:t>Weniger ist oft mehr</a:t>
            </a:r>
          </a:p>
          <a:p>
            <a:pPr lvl="0"/>
            <a:r>
              <a:rPr lang="de-DE" dirty="0" smtClean="0"/>
              <a:t>Text hinzufügen</a:t>
            </a:r>
          </a:p>
          <a:p>
            <a:pPr lvl="0"/>
            <a:r>
              <a:rPr lang="de-DE" dirty="0" smtClean="0"/>
              <a:t>Text hinzufügen </a:t>
            </a:r>
          </a:p>
          <a:p>
            <a:pPr lvl="0"/>
            <a:r>
              <a:rPr lang="de-DE" dirty="0" smtClean="0"/>
              <a:t>Text hinzufügen</a:t>
            </a:r>
          </a:p>
          <a:p>
            <a:pPr lvl="0"/>
            <a:r>
              <a:rPr lang="de-DE" dirty="0" smtClean="0"/>
              <a:t>Text hinzufügen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030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_mehrere 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75656" y="884527"/>
            <a:ext cx="5805488" cy="309562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600" baseline="0">
                <a:solidFill>
                  <a:srgbClr val="424242"/>
                </a:solidFill>
                <a:latin typeface="+mj-lt"/>
              </a:defRPr>
            </a:lvl1pPr>
            <a:lvl2pPr marL="742950" indent="-28575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600" baseline="0">
                <a:solidFill>
                  <a:srgbClr val="7B7B7B"/>
                </a:solidFill>
                <a:latin typeface="+mj-lt"/>
              </a:defRPr>
            </a:lvl2pPr>
            <a:lvl3pPr marL="1143000" indent="-228600">
              <a:lnSpc>
                <a:spcPct val="150000"/>
              </a:lnSpc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8A8A8A"/>
                </a:solidFill>
                <a:latin typeface="+mj-lt"/>
              </a:defRPr>
            </a:lvl3pPr>
            <a:lvl4pPr marL="16002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4pPr>
            <a:lvl5pPr marL="2057400" indent="-228600">
              <a:buClr>
                <a:srgbClr val="F21C0A"/>
              </a:buClr>
              <a:buFont typeface="Wingdings" pitchFamily="2" charset="2"/>
              <a:buChar char="§"/>
              <a:defRPr sz="1600">
                <a:solidFill>
                  <a:srgbClr val="424242"/>
                </a:solidFill>
                <a:latin typeface="+mj-lt"/>
              </a:defRPr>
            </a:lvl5pPr>
          </a:lstStyle>
          <a:p>
            <a:pPr lvl="0"/>
            <a:r>
              <a:rPr lang="de-DE" dirty="0" smtClean="0"/>
              <a:t>Auflistung einzelner, wichtiger Punkte , wenn es sein muss, kann so ein Punkt auch zweizeilig sein</a:t>
            </a:r>
          </a:p>
          <a:p>
            <a:pPr lvl="1"/>
            <a:r>
              <a:rPr lang="de-DE" dirty="0" smtClean="0"/>
              <a:t>Ebene 2</a:t>
            </a:r>
          </a:p>
          <a:p>
            <a:pPr lvl="1"/>
            <a:r>
              <a:rPr lang="de-DE" dirty="0" smtClean="0"/>
              <a:t>Ebene 2</a:t>
            </a:r>
          </a:p>
          <a:p>
            <a:pPr lvl="1"/>
            <a:r>
              <a:rPr lang="de-DE" dirty="0" smtClean="0"/>
              <a:t>Ebene 2</a:t>
            </a:r>
          </a:p>
          <a:p>
            <a:pPr lvl="2"/>
            <a:r>
              <a:rPr lang="de-DE" dirty="0" smtClean="0"/>
              <a:t>Ebene 3</a:t>
            </a:r>
          </a:p>
          <a:p>
            <a:pPr lvl="2"/>
            <a:r>
              <a:rPr lang="de-DE" dirty="0" smtClean="0"/>
              <a:t>Ebene 3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0469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31334" y="260321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1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26571" y="61137"/>
            <a:ext cx="3537918" cy="31263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rgbClr val="7B7B7B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Kapitelthema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816865" y="3735799"/>
            <a:ext cx="1547271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 userDrawn="1"/>
        </p:nvSpPr>
        <p:spPr>
          <a:xfrm>
            <a:off x="816865" y="2346638"/>
            <a:ext cx="1547271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/>
        </p:nvSpPr>
        <p:spPr>
          <a:xfrm>
            <a:off x="2563409" y="3735799"/>
            <a:ext cx="6279936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2563409" y="2329022"/>
            <a:ext cx="6279936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 userDrawn="1"/>
        </p:nvSpPr>
        <p:spPr>
          <a:xfrm>
            <a:off x="2564104" y="964550"/>
            <a:ext cx="6279936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 userDrawn="1"/>
        </p:nvSpPr>
        <p:spPr>
          <a:xfrm>
            <a:off x="816865" y="957784"/>
            <a:ext cx="1547271" cy="1209933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glow rad="50800">
              <a:schemeClr val="bg1">
                <a:lumMod val="95000"/>
                <a:alpha val="60000"/>
              </a:schemeClr>
            </a:glow>
            <a:outerShdw blurRad="40000" dir="5400000" rotWithShape="0">
              <a:srgbClr val="424242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2564103" y="964551"/>
            <a:ext cx="6279241" cy="1203166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ts val="2455"/>
              </a:lnSpc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 smtClean="0"/>
              <a:t>Hier steht eine Beschreibung der Grafik </a:t>
            </a:r>
            <a:endParaRPr lang="de-DE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35132" y="1069979"/>
            <a:ext cx="1310736" cy="985542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2564105" y="2346637"/>
            <a:ext cx="6279240" cy="1192317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ts val="2455"/>
              </a:lnSpc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/>
              <a:t>Hier steht eine Beschreibung der Grafik </a:t>
            </a: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947324" y="2446641"/>
            <a:ext cx="1310736" cy="985542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5" name="Text Placeholder 16"/>
          <p:cNvSpPr>
            <a:spLocks noGrp="1"/>
          </p:cNvSpPr>
          <p:nvPr>
            <p:ph type="body" sz="quarter" idx="19" hasCustomPrompt="1"/>
          </p:nvPr>
        </p:nvSpPr>
        <p:spPr>
          <a:xfrm>
            <a:off x="2564105" y="3735799"/>
            <a:ext cx="6279240" cy="1209933"/>
          </a:xfrm>
          <a:prstGeom prst="rect">
            <a:avLst/>
          </a:prstGeom>
        </p:spPr>
        <p:txBody>
          <a:bodyPr vert="horz" lIns="106912" tIns="53456" rIns="106912" bIns="53456" anchor="ctr"/>
          <a:lstStyle>
            <a:lvl1pPr marL="0" algn="l">
              <a:lnSpc>
                <a:spcPts val="2455"/>
              </a:lnSpc>
              <a:buNone/>
              <a:defRPr sz="1600" baseline="0">
                <a:solidFill>
                  <a:srgbClr val="424242"/>
                </a:solidFill>
                <a:latin typeface="Source Sans Pro" pitchFamily="34" charset="0"/>
              </a:defRPr>
            </a:lvl1pPr>
          </a:lstStyle>
          <a:p>
            <a:pPr lvl="0"/>
            <a:r>
              <a:rPr lang="de-DE" dirty="0"/>
              <a:t>Hier steht eine Beschreibung der Grafik </a:t>
            </a:r>
          </a:p>
        </p:txBody>
      </p:sp>
      <p:sp>
        <p:nvSpPr>
          <p:cNvPr id="35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947324" y="3835802"/>
            <a:ext cx="1310736" cy="985542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dir="4260000" algn="tl" rotWithShape="0">
              <a:srgbClr val="686868"/>
            </a:outerShdw>
          </a:effectLst>
        </p:spPr>
        <p:txBody>
          <a:bodyPr vert="horz" lIns="106912" tIns="53456" rIns="106912" bIns="53456"/>
          <a:lstStyle>
            <a:lvl1pPr marL="0" indent="0">
              <a:buNone/>
              <a:defRPr sz="1600">
                <a:solidFill>
                  <a:srgbClr val="424242"/>
                </a:solidFill>
                <a:latin typeface="Source Sans Pro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205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susann.merklein\Desktop\Master\Bilder\Schatten_Bil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2342"/>
            <a:ext cx="9144000" cy="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4686701" y="473759"/>
            <a:ext cx="4277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534558"/>
            <a:r>
              <a:rPr lang="en-US" sz="1400" dirty="0" smtClean="0">
                <a:solidFill>
                  <a:srgbClr val="7B7B7B"/>
                </a:solidFill>
                <a:latin typeface="Source Sans Pro" pitchFamily="34" charset="0"/>
                <a:cs typeface="Arial" pitchFamily="34" charset="0"/>
              </a:rPr>
              <a:t>Die Beschaffungsplattform für Geschäftskunden</a:t>
            </a:r>
            <a:endParaRPr lang="de-DE" sz="1400" dirty="0">
              <a:solidFill>
                <a:srgbClr val="7B7B7B"/>
              </a:solidFill>
              <a:latin typeface="Source Sans Pro" pitchFamily="34" charset="0"/>
              <a:cs typeface="Arial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" y="-2039"/>
            <a:ext cx="2438199" cy="84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27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1" r:id="rId2"/>
    <p:sldLayoutId id="2147483670" r:id="rId3"/>
    <p:sldLayoutId id="2147483671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/>
          <p:cNvSpPr/>
          <p:nvPr/>
        </p:nvSpPr>
        <p:spPr>
          <a:xfrm>
            <a:off x="3886" y="5312710"/>
            <a:ext cx="9144000" cy="40922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6" name="Picture 3" descr="C:\Users\susann.merklein\Desktop\Master\Bilder\Schatten_Bild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" y="5272617"/>
            <a:ext cx="9144000" cy="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79537" y="5381859"/>
            <a:ext cx="3562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B7B7B"/>
                </a:solidFill>
                <a:latin typeface="Source Sans Pro" pitchFamily="34" charset="0"/>
                <a:cs typeface="Arial" pitchFamily="34" charset="0"/>
              </a:rPr>
              <a:t>Die Beschaffungsplattform</a:t>
            </a:r>
            <a:r>
              <a:rPr lang="en-US" sz="1200" baseline="0" dirty="0" smtClean="0">
                <a:solidFill>
                  <a:srgbClr val="7B7B7B"/>
                </a:solidFill>
                <a:latin typeface="Source Sans Pro" pitchFamily="34" charset="0"/>
                <a:cs typeface="Arial" pitchFamily="34" charset="0"/>
              </a:rPr>
              <a:t> für Geschäftskunden</a:t>
            </a:r>
            <a:endParaRPr lang="de-DE" sz="1200" dirty="0">
              <a:solidFill>
                <a:srgbClr val="7B7B7B"/>
              </a:solidFill>
              <a:latin typeface="Source Sans Pro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8517434" y="5383077"/>
            <a:ext cx="4587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534558"/>
            <a:fld id="{D24BED7F-FAFF-4A09-8349-9EC0A0A53616}" type="slidenum">
              <a:rPr lang="de-DE" sz="1200" smtClean="0">
                <a:solidFill>
                  <a:srgbClr val="7B7B7B"/>
                </a:solidFill>
                <a:latin typeface="Source Sans Pro" pitchFamily="34" charset="0"/>
                <a:cs typeface="Arial" pitchFamily="34" charset="0"/>
              </a:rPr>
              <a:pPr algn="r" defTabSz="534558"/>
              <a:t>‹Nr.›</a:t>
            </a:fld>
            <a:endParaRPr lang="de-DE" sz="1200" dirty="0">
              <a:solidFill>
                <a:srgbClr val="7B7B7B"/>
              </a:solidFill>
              <a:latin typeface="Source Sans Pro" pitchFamily="34" charset="0"/>
              <a:cs typeface="Arial" pitchFamily="34" charset="0"/>
            </a:endParaRPr>
          </a:p>
        </p:txBody>
      </p:sp>
      <p:pic>
        <p:nvPicPr>
          <p:cNvPr id="21" name="Picture 3" descr="C:\Users\susann.merklein\Desktop\Master\Bilder\Schatten_Bild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9052"/>
            <a:ext cx="9144000" cy="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7" y="-1703"/>
            <a:ext cx="1481206" cy="64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86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84" r:id="rId3"/>
    <p:sldLayoutId id="2147483685" r:id="rId4"/>
    <p:sldLayoutId id="2147483665" r:id="rId5"/>
    <p:sldLayoutId id="2147483682" r:id="rId6"/>
    <p:sldLayoutId id="2147483678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://www.mercateo.com/support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Benutzerhinweise für Mercateo </a:t>
            </a:r>
          </a:p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Der Beschaffungsplattform für </a:t>
            </a:r>
            <a:r>
              <a:rPr lang="de-DE" dirty="0" smtClean="0"/>
              <a:t>Geschäftskunden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200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835696" y="260321"/>
            <a:ext cx="7133556" cy="312638"/>
          </a:xfrm>
        </p:spPr>
        <p:txBody>
          <a:bodyPr/>
          <a:lstStyle/>
          <a:p>
            <a:r>
              <a:rPr lang="de-DE" dirty="0"/>
              <a:t>Einkaufslisten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Benutzerhinweise</a:t>
            </a:r>
            <a:endParaRPr lang="de-DE" dirty="0"/>
          </a:p>
        </p:txBody>
      </p:sp>
      <p:sp>
        <p:nvSpPr>
          <p:cNvPr id="23" name="Ellipse 22"/>
          <p:cNvSpPr/>
          <p:nvPr/>
        </p:nvSpPr>
        <p:spPr>
          <a:xfrm>
            <a:off x="6353760" y="1236285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/>
          </a:p>
        </p:txBody>
      </p:sp>
      <p:sp>
        <p:nvSpPr>
          <p:cNvPr id="24" name="Rechteck 23"/>
          <p:cNvSpPr/>
          <p:nvPr/>
        </p:nvSpPr>
        <p:spPr>
          <a:xfrm>
            <a:off x="6578277" y="1201316"/>
            <a:ext cx="2435007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Legen Sie hier eine neue Einkaufsliste </a:t>
            </a:r>
            <a:r>
              <a:rPr lang="de-DE" sz="1000" dirty="0">
                <a:solidFill>
                  <a:srgbClr val="424242"/>
                </a:solidFill>
              </a:rPr>
              <a:t>an</a:t>
            </a:r>
            <a:r>
              <a:rPr lang="de-DE" sz="1000" dirty="0" smtClean="0">
                <a:solidFill>
                  <a:srgbClr val="424242"/>
                </a:solidFill>
              </a:rPr>
              <a:t>.  </a:t>
            </a:r>
            <a:r>
              <a:rPr lang="de-DE" sz="1000" dirty="0">
                <a:solidFill>
                  <a:srgbClr val="424242"/>
                </a:solidFill>
              </a:rPr>
              <a:t>Alternativ können Sie diese auch über die Artikeldetailseite durch einen Klick auf  „Artikel merken“ erstellen. </a:t>
            </a:r>
          </a:p>
        </p:txBody>
      </p:sp>
      <p:sp>
        <p:nvSpPr>
          <p:cNvPr id="25" name="Rechteck 24"/>
          <p:cNvSpPr/>
          <p:nvPr/>
        </p:nvSpPr>
        <p:spPr>
          <a:xfrm>
            <a:off x="6300486" y="1217000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e1</a:t>
            </a:r>
            <a:endParaRPr lang="de-DE" sz="1000" dirty="0"/>
          </a:p>
        </p:txBody>
      </p:sp>
      <p:sp>
        <p:nvSpPr>
          <p:cNvPr id="26" name="Rechteck 25"/>
          <p:cNvSpPr/>
          <p:nvPr/>
        </p:nvSpPr>
        <p:spPr>
          <a:xfrm>
            <a:off x="251521" y="840671"/>
            <a:ext cx="5591458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Um </a:t>
            </a:r>
            <a:r>
              <a:rPr lang="de-DE" sz="1000" dirty="0">
                <a:solidFill>
                  <a:srgbClr val="424242"/>
                </a:solidFill>
              </a:rPr>
              <a:t>wiederkehrende Bedarfe schnell und einfach zu </a:t>
            </a:r>
            <a:r>
              <a:rPr lang="de-DE" sz="1000" dirty="0" smtClean="0">
                <a:solidFill>
                  <a:srgbClr val="424242"/>
                </a:solidFill>
              </a:rPr>
              <a:t>beschaffen, legen Sie </a:t>
            </a:r>
            <a:r>
              <a:rPr lang="de-DE" sz="1000" dirty="0">
                <a:solidFill>
                  <a:srgbClr val="424242"/>
                </a:solidFill>
              </a:rPr>
              <a:t>sich </a:t>
            </a:r>
            <a:r>
              <a:rPr lang="de-DE" sz="1000" b="1" dirty="0">
                <a:solidFill>
                  <a:srgbClr val="424242"/>
                </a:solidFill>
              </a:rPr>
              <a:t>Einkaufslisten</a:t>
            </a:r>
            <a:r>
              <a:rPr lang="de-DE" sz="1000" dirty="0">
                <a:solidFill>
                  <a:srgbClr val="424242"/>
                </a:solidFill>
              </a:rPr>
              <a:t> </a:t>
            </a:r>
            <a:r>
              <a:rPr lang="de-DE" sz="1000" dirty="0" smtClean="0">
                <a:solidFill>
                  <a:srgbClr val="424242"/>
                </a:solidFill>
              </a:rPr>
              <a:t>an.</a:t>
            </a:r>
            <a:endParaRPr lang="de-DE" sz="1000" dirty="0">
              <a:solidFill>
                <a:srgbClr val="424242"/>
              </a:solidFill>
            </a:endParaRPr>
          </a:p>
        </p:txBody>
      </p:sp>
      <p:pic>
        <p:nvPicPr>
          <p:cNvPr id="27" name="Grafik 2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2"/>
          <a:stretch/>
        </p:blipFill>
        <p:spPr>
          <a:xfrm>
            <a:off x="249184" y="1201316"/>
            <a:ext cx="5593794" cy="2537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9859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835696" y="260321"/>
            <a:ext cx="7133556" cy="312638"/>
          </a:xfrm>
        </p:spPr>
        <p:txBody>
          <a:bodyPr/>
          <a:lstStyle/>
          <a:p>
            <a:r>
              <a:rPr lang="de-DE" dirty="0"/>
              <a:t>Einkaufslisten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Benutzerhinweise</a:t>
            </a:r>
            <a:endParaRPr lang="de-DE" dirty="0"/>
          </a:p>
        </p:txBody>
      </p:sp>
      <p:pic>
        <p:nvPicPr>
          <p:cNvPr id="9" name="Grafik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" r="2444"/>
          <a:stretch/>
        </p:blipFill>
        <p:spPr>
          <a:xfrm>
            <a:off x="251520" y="1204838"/>
            <a:ext cx="5654812" cy="2240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Ellipse 9"/>
          <p:cNvSpPr/>
          <p:nvPr/>
        </p:nvSpPr>
        <p:spPr>
          <a:xfrm>
            <a:off x="6346146" y="1238019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/>
          </a:p>
        </p:txBody>
      </p:sp>
      <p:sp>
        <p:nvSpPr>
          <p:cNvPr id="11" name="Rechteck 10"/>
          <p:cNvSpPr/>
          <p:nvPr/>
        </p:nvSpPr>
        <p:spPr>
          <a:xfrm>
            <a:off x="6570663" y="1201316"/>
            <a:ext cx="2321817" cy="1169551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Übertragen Sie einzelne Artikel </a:t>
            </a:r>
            <a:r>
              <a:rPr lang="de-DE" sz="1000" dirty="0">
                <a:solidFill>
                  <a:srgbClr val="424242"/>
                </a:solidFill>
              </a:rPr>
              <a:t>oder die komplette Liste in den </a:t>
            </a:r>
            <a:r>
              <a:rPr lang="de-DE" sz="1000" dirty="0" smtClean="0">
                <a:solidFill>
                  <a:srgbClr val="424242"/>
                </a:solidFill>
              </a:rPr>
              <a:t>Warenkorb.</a:t>
            </a:r>
          </a:p>
          <a:p>
            <a:r>
              <a:rPr lang="de-DE" sz="1000" dirty="0" smtClean="0">
                <a:solidFill>
                  <a:srgbClr val="424242"/>
                </a:solidFill>
              </a:rPr>
              <a:t>Durch </a:t>
            </a:r>
            <a:r>
              <a:rPr lang="de-DE" sz="1000" dirty="0">
                <a:solidFill>
                  <a:srgbClr val="424242"/>
                </a:solidFill>
              </a:rPr>
              <a:t>tägliche Katalog-Updates erhalten Sie in Ihren Einkaufslisten immer aktuelle Angaben zu Preis, Lieferzeit und Verfügbarkeit der einzelnen Artikel.</a:t>
            </a:r>
          </a:p>
        </p:txBody>
      </p:sp>
      <p:sp>
        <p:nvSpPr>
          <p:cNvPr id="12" name="Rechteck 11"/>
          <p:cNvSpPr/>
          <p:nvPr/>
        </p:nvSpPr>
        <p:spPr>
          <a:xfrm>
            <a:off x="6292872" y="1218734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e2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242991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835696" y="260321"/>
            <a:ext cx="7133556" cy="312638"/>
          </a:xfrm>
        </p:spPr>
        <p:txBody>
          <a:bodyPr/>
          <a:lstStyle/>
          <a:p>
            <a:r>
              <a:rPr lang="de-DE" dirty="0"/>
              <a:t>Service und Hilfe/Support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Benutzerhinweise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251520" y="842108"/>
            <a:ext cx="813248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Bei </a:t>
            </a:r>
            <a:r>
              <a:rPr lang="de-DE" sz="1000" dirty="0">
                <a:solidFill>
                  <a:srgbClr val="424242"/>
                </a:solidFill>
              </a:rPr>
              <a:t>Fragen wenden steht Ihnen unsere </a:t>
            </a:r>
            <a:r>
              <a:rPr lang="de-DE" sz="1000" b="1" dirty="0">
                <a:solidFill>
                  <a:srgbClr val="424242"/>
                </a:solidFill>
              </a:rPr>
              <a:t>Hilfe/Support</a:t>
            </a:r>
            <a:r>
              <a:rPr lang="de-DE" sz="1000" dirty="0">
                <a:solidFill>
                  <a:srgbClr val="424242"/>
                </a:solidFill>
              </a:rPr>
              <a:t> zur Verfügung. Sie erreichen das Mercateo Support-Portal unter: </a:t>
            </a:r>
            <a:r>
              <a:rPr lang="de-DE" sz="1000" dirty="0">
                <a:solidFill>
                  <a:srgbClr val="424242"/>
                </a:solidFill>
                <a:hlinkClick r:id="rId2"/>
              </a:rPr>
              <a:t>www.mercateo.com/support</a:t>
            </a:r>
            <a:r>
              <a:rPr lang="de-DE" sz="1000" dirty="0">
                <a:solidFill>
                  <a:srgbClr val="424242"/>
                </a:solidFill>
              </a:rPr>
              <a:t>. Den Link finden Sie auch auf der Mercateo Startseite. </a:t>
            </a:r>
          </a:p>
        </p:txBody>
      </p:sp>
      <p:pic>
        <p:nvPicPr>
          <p:cNvPr id="13" name="Grafik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28428"/>
            <a:ext cx="7775462" cy="664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hteck 13"/>
          <p:cNvSpPr/>
          <p:nvPr/>
        </p:nvSpPr>
        <p:spPr>
          <a:xfrm>
            <a:off x="3041156" y="2567234"/>
            <a:ext cx="3672408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Sie können sich auch direkt </a:t>
            </a:r>
            <a:r>
              <a:rPr lang="de-DE" sz="1000" dirty="0">
                <a:solidFill>
                  <a:srgbClr val="424242"/>
                </a:solidFill>
              </a:rPr>
              <a:t>an den Mercateo Kundenservice oder an Ihren persönlichen Betreuer </a:t>
            </a:r>
            <a:r>
              <a:rPr lang="de-DE" sz="1000" dirty="0" smtClean="0">
                <a:solidFill>
                  <a:srgbClr val="424242"/>
                </a:solidFill>
              </a:rPr>
              <a:t>wenden</a:t>
            </a:r>
            <a:r>
              <a:rPr lang="de-DE" sz="1000" dirty="0">
                <a:solidFill>
                  <a:srgbClr val="424242"/>
                </a:solidFill>
              </a:rPr>
              <a:t>. </a:t>
            </a:r>
            <a:r>
              <a:rPr lang="de-DE" sz="1000" dirty="0" smtClean="0">
                <a:solidFill>
                  <a:srgbClr val="424242"/>
                </a:solidFill>
              </a:rPr>
              <a:t>Telefonnummer </a:t>
            </a:r>
            <a:r>
              <a:rPr lang="de-DE" sz="1000" dirty="0">
                <a:solidFill>
                  <a:srgbClr val="424242"/>
                </a:solidFill>
              </a:rPr>
              <a:t>bzw. E-Mail-Adresse finden Sie ebenfalls im Mercateo Support-Portal.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25795"/>
            <a:ext cx="1704422" cy="2791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615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Ihr Weg zu Mercateo</a:t>
            </a:r>
          </a:p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Benutzerhinweise</a:t>
            </a:r>
            <a:endParaRPr lang="de-DE" dirty="0"/>
          </a:p>
        </p:txBody>
      </p:sp>
      <p:sp>
        <p:nvSpPr>
          <p:cNvPr id="5" name="Ellipse 4"/>
          <p:cNvSpPr/>
          <p:nvPr/>
        </p:nvSpPr>
        <p:spPr>
          <a:xfrm>
            <a:off x="6291004" y="1247221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0</a:t>
            </a:r>
          </a:p>
        </p:txBody>
      </p:sp>
      <p:sp>
        <p:nvSpPr>
          <p:cNvPr id="6" name="Rechteck 5"/>
          <p:cNvSpPr/>
          <p:nvPr/>
        </p:nvSpPr>
        <p:spPr>
          <a:xfrm>
            <a:off x="6578341" y="1201316"/>
            <a:ext cx="2304951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de-DE" sz="1000" dirty="0">
                <a:solidFill>
                  <a:srgbClr val="424242"/>
                </a:solidFill>
              </a:rPr>
              <a:t>Rufen Sie über Ihr </a:t>
            </a:r>
            <a:r>
              <a:rPr lang="de-DE" sz="1000" dirty="0" smtClean="0">
                <a:solidFill>
                  <a:srgbClr val="424242"/>
                </a:solidFill>
              </a:rPr>
              <a:t>ERP-System (Warenwirtschaftssystem) </a:t>
            </a:r>
            <a:r>
              <a:rPr lang="de-DE" sz="1000" dirty="0">
                <a:solidFill>
                  <a:srgbClr val="424242"/>
                </a:solidFill>
              </a:rPr>
              <a:t>„Mercateo“ auf. </a:t>
            </a:r>
          </a:p>
        </p:txBody>
      </p:sp>
      <p:pic>
        <p:nvPicPr>
          <p:cNvPr id="7" name="Grafik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19" y="1202890"/>
            <a:ext cx="5616624" cy="260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89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Die Suche</a:t>
            </a:r>
            <a:endParaRPr lang="de-DE" dirty="0"/>
          </a:p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Benutzerhinweise</a:t>
            </a:r>
            <a:endParaRPr lang="de-DE" dirty="0"/>
          </a:p>
        </p:txBody>
      </p:sp>
      <p:sp>
        <p:nvSpPr>
          <p:cNvPr id="8" name="Ellipse 7"/>
          <p:cNvSpPr/>
          <p:nvPr/>
        </p:nvSpPr>
        <p:spPr>
          <a:xfrm>
            <a:off x="5749314" y="1293372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1</a:t>
            </a:r>
            <a:endParaRPr lang="de-DE" sz="1000" dirty="0"/>
          </a:p>
        </p:txBody>
      </p:sp>
      <p:sp>
        <p:nvSpPr>
          <p:cNvPr id="9" name="Rechteck 8"/>
          <p:cNvSpPr/>
          <p:nvPr/>
        </p:nvSpPr>
        <p:spPr>
          <a:xfrm>
            <a:off x="251520" y="841276"/>
            <a:ext cx="4104456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>
                <a:solidFill>
                  <a:srgbClr val="424242"/>
                </a:solidFill>
              </a:rPr>
              <a:t>Sie befinden sich nun auf der Startseite von Mercateo.</a:t>
            </a:r>
          </a:p>
        </p:txBody>
      </p:sp>
      <p:sp>
        <p:nvSpPr>
          <p:cNvPr id="10" name="Ellipse 9"/>
          <p:cNvSpPr/>
          <p:nvPr/>
        </p:nvSpPr>
        <p:spPr>
          <a:xfrm>
            <a:off x="5749314" y="1901074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2</a:t>
            </a:r>
            <a:endParaRPr lang="de-DE" sz="1000" dirty="0"/>
          </a:p>
        </p:txBody>
      </p:sp>
      <p:sp>
        <p:nvSpPr>
          <p:cNvPr id="11" name="Rechteck 10"/>
          <p:cNvSpPr/>
          <p:nvPr/>
        </p:nvSpPr>
        <p:spPr>
          <a:xfrm>
            <a:off x="5998742" y="1763384"/>
            <a:ext cx="3024335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Im </a:t>
            </a:r>
            <a:r>
              <a:rPr lang="de-DE" sz="1000" dirty="0">
                <a:solidFill>
                  <a:srgbClr val="424242"/>
                </a:solidFill>
              </a:rPr>
              <a:t>Suchfeld können Sie über Stichworte, über Phrasen (z</a:t>
            </a:r>
            <a:r>
              <a:rPr lang="de-DE" sz="1000" dirty="0" smtClean="0">
                <a:solidFill>
                  <a:srgbClr val="424242"/>
                </a:solidFill>
              </a:rPr>
              <a:t>. B</a:t>
            </a:r>
            <a:r>
              <a:rPr lang="de-DE" sz="1000" dirty="0">
                <a:solidFill>
                  <a:srgbClr val="424242"/>
                </a:solidFill>
              </a:rPr>
              <a:t>. „</a:t>
            </a:r>
            <a:r>
              <a:rPr lang="de-DE" sz="1000" dirty="0" err="1">
                <a:solidFill>
                  <a:srgbClr val="424242"/>
                </a:solidFill>
              </a:rPr>
              <a:t>filterkaffee</a:t>
            </a:r>
            <a:r>
              <a:rPr lang="de-DE" sz="1000" dirty="0">
                <a:solidFill>
                  <a:srgbClr val="424242"/>
                </a:solidFill>
              </a:rPr>
              <a:t> </a:t>
            </a:r>
            <a:r>
              <a:rPr lang="de-DE" sz="1000" dirty="0" err="1">
                <a:solidFill>
                  <a:srgbClr val="424242"/>
                </a:solidFill>
              </a:rPr>
              <a:t>dallmayr</a:t>
            </a:r>
            <a:r>
              <a:rPr lang="de-DE" sz="1000" dirty="0">
                <a:solidFill>
                  <a:srgbClr val="424242"/>
                </a:solidFill>
              </a:rPr>
              <a:t> </a:t>
            </a:r>
            <a:r>
              <a:rPr lang="de-DE" sz="1000" dirty="0" smtClean="0">
                <a:solidFill>
                  <a:srgbClr val="424242"/>
                </a:solidFill>
              </a:rPr>
              <a:t> 500 g</a:t>
            </a:r>
            <a:r>
              <a:rPr lang="de-DE" sz="1000" dirty="0">
                <a:solidFill>
                  <a:srgbClr val="424242"/>
                </a:solidFill>
              </a:rPr>
              <a:t>“) oder über Kategorien suchen.</a:t>
            </a:r>
          </a:p>
        </p:txBody>
      </p:sp>
      <p:sp>
        <p:nvSpPr>
          <p:cNvPr id="12" name="Ellipse 11"/>
          <p:cNvSpPr/>
          <p:nvPr/>
        </p:nvSpPr>
        <p:spPr>
          <a:xfrm>
            <a:off x="5749314" y="2671262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3</a:t>
            </a:r>
            <a:endParaRPr lang="de-DE" sz="1000" dirty="0"/>
          </a:p>
        </p:txBody>
      </p:sp>
      <p:sp>
        <p:nvSpPr>
          <p:cNvPr id="13" name="Rechteck 12"/>
          <p:cNvSpPr/>
          <p:nvPr/>
        </p:nvSpPr>
        <p:spPr>
          <a:xfrm>
            <a:off x="5998742" y="2572364"/>
            <a:ext cx="3066217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Auch </a:t>
            </a:r>
            <a:r>
              <a:rPr lang="de-DE" sz="1000" dirty="0">
                <a:solidFill>
                  <a:srgbClr val="424242"/>
                </a:solidFill>
              </a:rPr>
              <a:t>die direkte Suche über einen Ihrer angebundenen Vertragslieferanten ist möglich (unter „Meine exklusiven Kataloge“).</a:t>
            </a:r>
          </a:p>
        </p:txBody>
      </p:sp>
      <p:pic>
        <p:nvPicPr>
          <p:cNvPr id="14" name="Grafik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56" y="1206013"/>
            <a:ext cx="5112519" cy="3442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hteck 14"/>
          <p:cNvSpPr/>
          <p:nvPr/>
        </p:nvSpPr>
        <p:spPr>
          <a:xfrm>
            <a:off x="6012703" y="1201316"/>
            <a:ext cx="3024336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Mit Klicken auf das Mercateo-Logo </a:t>
            </a:r>
            <a:r>
              <a:rPr lang="de-DE" sz="1000" dirty="0">
                <a:solidFill>
                  <a:srgbClr val="424242"/>
                </a:solidFill>
              </a:rPr>
              <a:t>gelangen Sie </a:t>
            </a:r>
            <a:r>
              <a:rPr lang="de-DE" sz="1000" dirty="0" smtClean="0">
                <a:solidFill>
                  <a:srgbClr val="424242"/>
                </a:solidFill>
              </a:rPr>
              <a:t>auf </a:t>
            </a:r>
            <a:r>
              <a:rPr lang="de-DE" sz="1000" dirty="0">
                <a:solidFill>
                  <a:srgbClr val="424242"/>
                </a:solidFill>
              </a:rPr>
              <a:t>die Startseite.</a:t>
            </a:r>
          </a:p>
        </p:txBody>
      </p:sp>
    </p:spTree>
    <p:extLst>
      <p:ext uri="{BB962C8B-B14F-4D97-AF65-F5344CB8AC3E}">
        <p14:creationId xmlns:p14="http://schemas.microsoft.com/office/powerpoint/2010/main" val="2561535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4139952" y="260321"/>
            <a:ext cx="4829300" cy="312638"/>
          </a:xfrm>
        </p:spPr>
        <p:txBody>
          <a:bodyPr/>
          <a:lstStyle/>
          <a:p>
            <a:r>
              <a:rPr lang="de-DE" dirty="0"/>
              <a:t>Verfeinerung der Suche und Suchergebnisse</a:t>
            </a:r>
          </a:p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Benutzerhinweise</a:t>
            </a:r>
            <a:endParaRPr lang="de-DE" dirty="0"/>
          </a:p>
        </p:txBody>
      </p:sp>
      <p:sp>
        <p:nvSpPr>
          <p:cNvPr id="16" name="Ellipse 15"/>
          <p:cNvSpPr/>
          <p:nvPr/>
        </p:nvSpPr>
        <p:spPr>
          <a:xfrm>
            <a:off x="6350238" y="1253570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4</a:t>
            </a:r>
            <a:endParaRPr lang="de-DE" sz="1000" dirty="0"/>
          </a:p>
        </p:txBody>
      </p:sp>
      <p:sp>
        <p:nvSpPr>
          <p:cNvPr id="17" name="Rechteck 16"/>
          <p:cNvSpPr/>
          <p:nvPr/>
        </p:nvSpPr>
        <p:spPr>
          <a:xfrm>
            <a:off x="6574755" y="1201316"/>
            <a:ext cx="2453739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Nutzen Sie die Filtermöglichkeiten, um zum </a:t>
            </a:r>
            <a:r>
              <a:rPr lang="de-DE" sz="1000" dirty="0">
                <a:solidFill>
                  <a:srgbClr val="424242"/>
                </a:solidFill>
              </a:rPr>
              <a:t>korrekten Suchergebnis zu </a:t>
            </a:r>
            <a:r>
              <a:rPr lang="de-DE" sz="1000" dirty="0" smtClean="0">
                <a:solidFill>
                  <a:srgbClr val="424242"/>
                </a:solidFill>
              </a:rPr>
              <a:t>gelangen (z. B.  Hersteller, Standardsortiment).</a:t>
            </a:r>
          </a:p>
        </p:txBody>
      </p:sp>
      <p:sp>
        <p:nvSpPr>
          <p:cNvPr id="18" name="Ellipse 17"/>
          <p:cNvSpPr/>
          <p:nvPr/>
        </p:nvSpPr>
        <p:spPr>
          <a:xfrm>
            <a:off x="6350238" y="2027476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5</a:t>
            </a:r>
          </a:p>
        </p:txBody>
      </p:sp>
      <p:sp>
        <p:nvSpPr>
          <p:cNvPr id="19" name="Rechteck 18"/>
          <p:cNvSpPr/>
          <p:nvPr/>
        </p:nvSpPr>
        <p:spPr>
          <a:xfrm>
            <a:off x="6574755" y="1975224"/>
            <a:ext cx="2525747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Kennzeichnung für Standardsortiment </a:t>
            </a:r>
            <a:r>
              <a:rPr lang="de-DE" sz="1000" dirty="0">
                <a:solidFill>
                  <a:srgbClr val="424242"/>
                </a:solidFill>
              </a:rPr>
              <a:t>sowie Vertragslieferanten Ihres Unternehmens </a:t>
            </a:r>
          </a:p>
        </p:txBody>
      </p:sp>
      <p:sp>
        <p:nvSpPr>
          <p:cNvPr id="20" name="Ellipse 19"/>
          <p:cNvSpPr/>
          <p:nvPr/>
        </p:nvSpPr>
        <p:spPr>
          <a:xfrm>
            <a:off x="6350238" y="2750680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6</a:t>
            </a:r>
          </a:p>
        </p:txBody>
      </p:sp>
      <p:sp>
        <p:nvSpPr>
          <p:cNvPr id="21" name="Rechteck 20"/>
          <p:cNvSpPr/>
          <p:nvPr/>
        </p:nvSpPr>
        <p:spPr>
          <a:xfrm>
            <a:off x="6574755" y="2732932"/>
            <a:ext cx="2525747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Mit Anklicken des Artikels werden die Detailinformationen angezeigt</a:t>
            </a:r>
            <a:endParaRPr lang="de-DE" sz="1000" dirty="0">
              <a:solidFill>
                <a:srgbClr val="424242"/>
              </a:solidFill>
            </a:endParaRPr>
          </a:p>
        </p:txBody>
      </p:sp>
      <p:pic>
        <p:nvPicPr>
          <p:cNvPr id="22" name="Picture 6" descr="https://cdn1.iconfinder.com/data/icons/softwaredemo/PNG/256x256/Warn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22614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hteck 22"/>
          <p:cNvSpPr/>
          <p:nvPr/>
        </p:nvSpPr>
        <p:spPr>
          <a:xfrm>
            <a:off x="569325" y="4469619"/>
            <a:ext cx="8107131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>
                <a:solidFill>
                  <a:srgbClr val="424242"/>
                </a:solidFill>
              </a:rPr>
              <a:t>Finden Sie nicht das Gesuchte? Es besteht die Möglichkeit, dass Teile des Sortiments durch Ihr Unternehmen ausgeblendet wurden und somit für Sie weder sichtbar noch bestellbar sind. </a:t>
            </a:r>
          </a:p>
        </p:txBody>
      </p:sp>
      <p:pic>
        <p:nvPicPr>
          <p:cNvPr id="24" name="Grafik 2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"/>
          <a:stretch/>
        </p:blipFill>
        <p:spPr bwMode="auto">
          <a:xfrm>
            <a:off x="251520" y="1205206"/>
            <a:ext cx="5617729" cy="3038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54515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4139952" y="260321"/>
            <a:ext cx="4829300" cy="312638"/>
          </a:xfrm>
        </p:spPr>
        <p:txBody>
          <a:bodyPr/>
          <a:lstStyle/>
          <a:p>
            <a:r>
              <a:rPr lang="de-DE" dirty="0"/>
              <a:t>Artikeldetailansicht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Benutzerhinweise</a:t>
            </a:r>
            <a:endParaRPr lang="de-DE" dirty="0"/>
          </a:p>
        </p:txBody>
      </p:sp>
      <p:sp>
        <p:nvSpPr>
          <p:cNvPr id="13" name="Ellipse 12"/>
          <p:cNvSpPr/>
          <p:nvPr/>
        </p:nvSpPr>
        <p:spPr>
          <a:xfrm>
            <a:off x="6362469" y="1291830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7</a:t>
            </a:r>
            <a:endParaRPr lang="de-DE" sz="1000" dirty="0"/>
          </a:p>
        </p:txBody>
      </p:sp>
      <p:sp>
        <p:nvSpPr>
          <p:cNvPr id="14" name="Rechteck 13"/>
          <p:cNvSpPr/>
          <p:nvPr/>
        </p:nvSpPr>
        <p:spPr>
          <a:xfrm>
            <a:off x="6573026" y="1201316"/>
            <a:ext cx="2564753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>
                <a:solidFill>
                  <a:srgbClr val="424242"/>
                </a:solidFill>
              </a:rPr>
              <a:t>detaillierte </a:t>
            </a:r>
            <a:r>
              <a:rPr lang="de-DE" sz="1000" dirty="0" smtClean="0">
                <a:solidFill>
                  <a:srgbClr val="424242"/>
                </a:solidFill>
              </a:rPr>
              <a:t>Artikelinformationen (ggf</a:t>
            </a:r>
            <a:r>
              <a:rPr lang="de-DE" sz="1000" dirty="0">
                <a:solidFill>
                  <a:srgbClr val="424242"/>
                </a:solidFill>
              </a:rPr>
              <a:t>. Artikel- bzw. </a:t>
            </a:r>
            <a:r>
              <a:rPr lang="de-DE" sz="1000" dirty="0" smtClean="0">
                <a:solidFill>
                  <a:srgbClr val="424242"/>
                </a:solidFill>
              </a:rPr>
              <a:t>Sicherheitsdatenblätter)</a:t>
            </a:r>
          </a:p>
        </p:txBody>
      </p:sp>
      <p:sp>
        <p:nvSpPr>
          <p:cNvPr id="15" name="Ellipse 14"/>
          <p:cNvSpPr/>
          <p:nvPr/>
        </p:nvSpPr>
        <p:spPr>
          <a:xfrm>
            <a:off x="6362469" y="1730696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8</a:t>
            </a:r>
            <a:endParaRPr lang="de-DE" sz="1000" dirty="0"/>
          </a:p>
        </p:txBody>
      </p:sp>
      <p:sp>
        <p:nvSpPr>
          <p:cNvPr id="25" name="Rechteck 24"/>
          <p:cNvSpPr/>
          <p:nvPr/>
        </p:nvSpPr>
        <p:spPr>
          <a:xfrm>
            <a:off x="6573026" y="1640184"/>
            <a:ext cx="223771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Artikelkonditionen des Lagers (</a:t>
            </a:r>
            <a:r>
              <a:rPr lang="de-DE" sz="1000" dirty="0">
                <a:solidFill>
                  <a:srgbClr val="424242"/>
                </a:solidFill>
              </a:rPr>
              <a:t>Preis, Lieferzeit, Versandkosten etc</a:t>
            </a:r>
            <a:r>
              <a:rPr lang="de-DE" sz="1000" dirty="0" smtClean="0">
                <a:solidFill>
                  <a:srgbClr val="424242"/>
                </a:solidFill>
              </a:rPr>
              <a:t>.)</a:t>
            </a:r>
            <a:endParaRPr lang="de-DE" sz="1000" dirty="0">
              <a:solidFill>
                <a:srgbClr val="424242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6367912" y="2144299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9</a:t>
            </a:r>
            <a:endParaRPr lang="de-DE" sz="1000" dirty="0"/>
          </a:p>
        </p:txBody>
      </p:sp>
      <p:sp>
        <p:nvSpPr>
          <p:cNvPr id="27" name="Rechteck 26"/>
          <p:cNvSpPr/>
          <p:nvPr/>
        </p:nvSpPr>
        <p:spPr>
          <a:xfrm>
            <a:off x="6578470" y="2130731"/>
            <a:ext cx="1709484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Lieferzeitstatistik in Tagen</a:t>
            </a:r>
            <a:endParaRPr lang="de-DE" sz="1000" dirty="0">
              <a:solidFill>
                <a:srgbClr val="424242"/>
              </a:solidFill>
            </a:endParaRPr>
          </a:p>
        </p:txBody>
      </p:sp>
      <p:pic>
        <p:nvPicPr>
          <p:cNvPr id="28" name="Grafik 2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7"/>
          <a:stretch/>
        </p:blipFill>
        <p:spPr bwMode="auto">
          <a:xfrm>
            <a:off x="251520" y="1201316"/>
            <a:ext cx="5696816" cy="3350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Rechteck 28"/>
          <p:cNvSpPr/>
          <p:nvPr/>
        </p:nvSpPr>
        <p:spPr>
          <a:xfrm>
            <a:off x="6570404" y="2539780"/>
            <a:ext cx="1805668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>
                <a:solidFill>
                  <a:srgbClr val="424242"/>
                </a:solidFill>
              </a:rPr>
              <a:t>Staffelpreise/-mengen </a:t>
            </a:r>
          </a:p>
        </p:txBody>
      </p:sp>
      <p:sp>
        <p:nvSpPr>
          <p:cNvPr id="30" name="Ellipse 29"/>
          <p:cNvSpPr/>
          <p:nvPr/>
        </p:nvSpPr>
        <p:spPr>
          <a:xfrm>
            <a:off x="6359847" y="2571544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6307789" y="255374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10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6556444" y="2940322"/>
            <a:ext cx="1805668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>
                <a:solidFill>
                  <a:srgbClr val="424242"/>
                </a:solidFill>
              </a:rPr>
              <a:t>Versandkosten</a:t>
            </a:r>
          </a:p>
        </p:txBody>
      </p:sp>
      <p:sp>
        <p:nvSpPr>
          <p:cNvPr id="33" name="Ellipse 32"/>
          <p:cNvSpPr/>
          <p:nvPr/>
        </p:nvSpPr>
        <p:spPr>
          <a:xfrm>
            <a:off x="6345887" y="2972086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6293829" y="2954282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11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6577829" y="3351196"/>
            <a:ext cx="2177072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Informationen zu Rückgaberechten</a:t>
            </a:r>
            <a:endParaRPr lang="de-DE" sz="1000" dirty="0">
              <a:solidFill>
                <a:srgbClr val="424242"/>
              </a:solidFill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6367272" y="3382960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315214" y="3358176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12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6571452" y="3745250"/>
            <a:ext cx="2177072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Aufruf des Warenkorbs</a:t>
            </a:r>
            <a:endParaRPr lang="de-DE" sz="1000" dirty="0">
              <a:solidFill>
                <a:srgbClr val="424242"/>
              </a:solidFill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6360895" y="3777014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6308837" y="375223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13</a:t>
            </a:r>
            <a:endParaRPr lang="de-DE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424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4139952" y="260321"/>
            <a:ext cx="4829300" cy="312638"/>
          </a:xfrm>
        </p:spPr>
        <p:txBody>
          <a:bodyPr/>
          <a:lstStyle/>
          <a:p>
            <a:r>
              <a:rPr lang="de-DE" dirty="0"/>
              <a:t>Zurück zu den Suchergebnissen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Benutzerhinweise</a:t>
            </a:r>
            <a:endParaRPr lang="de-DE" dirty="0"/>
          </a:p>
        </p:txBody>
      </p:sp>
      <p:pic>
        <p:nvPicPr>
          <p:cNvPr id="23" name="Picture 6" descr="https://cdn1.iconfinder.com/data/icons/softwaredemo/PNG/256x256/Warn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56" y="841276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hteck 23"/>
          <p:cNvSpPr/>
          <p:nvPr/>
        </p:nvSpPr>
        <p:spPr>
          <a:xfrm>
            <a:off x="571661" y="847807"/>
            <a:ext cx="7416823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Um </a:t>
            </a:r>
            <a:r>
              <a:rPr lang="de-DE" sz="1000" b="1" u="sng" dirty="0">
                <a:solidFill>
                  <a:srgbClr val="424242"/>
                </a:solidFill>
              </a:rPr>
              <a:t>zurück zu den Suchergebnissen</a:t>
            </a:r>
            <a:r>
              <a:rPr lang="de-DE" sz="1000" dirty="0">
                <a:solidFill>
                  <a:srgbClr val="424242"/>
                </a:solidFill>
              </a:rPr>
              <a:t> zu gelangen, nutzen Sie die Verzeichnisstruktur oberhalb der Artikeldetailansicht.</a:t>
            </a:r>
          </a:p>
        </p:txBody>
      </p:sp>
      <p:pic>
        <p:nvPicPr>
          <p:cNvPr id="41" name="Grafik 4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34"/>
          <a:stretch/>
        </p:blipFill>
        <p:spPr bwMode="auto">
          <a:xfrm>
            <a:off x="395103" y="1201613"/>
            <a:ext cx="5832648" cy="1621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2" name="Rechteck 41"/>
          <p:cNvSpPr/>
          <p:nvPr/>
        </p:nvSpPr>
        <p:spPr>
          <a:xfrm>
            <a:off x="395103" y="3092537"/>
            <a:ext cx="7416823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b="1" dirty="0" smtClean="0">
                <a:solidFill>
                  <a:srgbClr val="424242"/>
                </a:solidFill>
              </a:rPr>
              <a:t>Alternativ</a:t>
            </a:r>
            <a:r>
              <a:rPr lang="de-DE" sz="1000" dirty="0" smtClean="0">
                <a:solidFill>
                  <a:srgbClr val="424242"/>
                </a:solidFill>
              </a:rPr>
              <a:t> </a:t>
            </a:r>
            <a:r>
              <a:rPr lang="de-DE" sz="1000" dirty="0">
                <a:solidFill>
                  <a:srgbClr val="424242"/>
                </a:solidFill>
              </a:rPr>
              <a:t>gelangen Sie auch durch Rechtsklick zurück zur vorherigen Seite (browserabhängig</a:t>
            </a:r>
            <a:r>
              <a:rPr lang="de-DE" sz="1000" dirty="0" smtClean="0">
                <a:solidFill>
                  <a:srgbClr val="424242"/>
                </a:solidFill>
              </a:rPr>
              <a:t>):</a:t>
            </a:r>
            <a:endParaRPr lang="de-DE" sz="1000" dirty="0">
              <a:solidFill>
                <a:srgbClr val="424242"/>
              </a:solidFill>
            </a:endParaRPr>
          </a:p>
        </p:txBody>
      </p:sp>
      <p:pic>
        <p:nvPicPr>
          <p:cNvPr id="43" name="Grafik 4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03" y="3423451"/>
            <a:ext cx="2520280" cy="1322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" name="Grafik 4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925" y="3446504"/>
            <a:ext cx="1873726" cy="1355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42588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555776" y="260321"/>
            <a:ext cx="6413476" cy="312638"/>
          </a:xfrm>
        </p:spPr>
        <p:txBody>
          <a:bodyPr/>
          <a:lstStyle/>
          <a:p>
            <a:r>
              <a:rPr lang="de-DE" dirty="0"/>
              <a:t>Warenkorb bei Mercateo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dirty="0" smtClean="0"/>
              <a:t> </a:t>
            </a:r>
            <a:r>
              <a:rPr lang="de-DE" dirty="0"/>
              <a:t>Übertragung zurück in Ihr System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Benutzerhinweise</a:t>
            </a:r>
            <a:endParaRPr lang="de-DE" dirty="0"/>
          </a:p>
        </p:txBody>
      </p:sp>
      <p:sp>
        <p:nvSpPr>
          <p:cNvPr id="10" name="Ellipse 9"/>
          <p:cNvSpPr/>
          <p:nvPr/>
        </p:nvSpPr>
        <p:spPr>
          <a:xfrm>
            <a:off x="6362469" y="1249064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/>
          </a:p>
        </p:txBody>
      </p:sp>
      <p:sp>
        <p:nvSpPr>
          <p:cNvPr id="11" name="Rechteck 10"/>
          <p:cNvSpPr/>
          <p:nvPr/>
        </p:nvSpPr>
        <p:spPr>
          <a:xfrm>
            <a:off x="6573026" y="1201316"/>
            <a:ext cx="2435007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>
                <a:solidFill>
                  <a:srgbClr val="424242"/>
                </a:solidFill>
              </a:rPr>
              <a:t>Zusammenfassung aller Konditionen und Bündelung der </a:t>
            </a:r>
            <a:r>
              <a:rPr lang="de-DE" sz="1000" dirty="0" smtClean="0">
                <a:solidFill>
                  <a:srgbClr val="424242"/>
                </a:solidFill>
              </a:rPr>
              <a:t>Lieferanten (hier: 4 Artikel aus 3 Lägern)</a:t>
            </a:r>
          </a:p>
        </p:txBody>
      </p:sp>
      <p:sp>
        <p:nvSpPr>
          <p:cNvPr id="12" name="Ellipse 11"/>
          <p:cNvSpPr/>
          <p:nvPr/>
        </p:nvSpPr>
        <p:spPr>
          <a:xfrm>
            <a:off x="6355489" y="1982976"/>
            <a:ext cx="248906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/>
          </a:p>
        </p:txBody>
      </p:sp>
      <p:sp>
        <p:nvSpPr>
          <p:cNvPr id="13" name="Rechteck 12"/>
          <p:cNvSpPr/>
          <p:nvPr/>
        </p:nvSpPr>
        <p:spPr>
          <a:xfrm>
            <a:off x="6566046" y="1932851"/>
            <a:ext cx="2586003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Konditionsübersicht: </a:t>
            </a:r>
            <a:r>
              <a:rPr lang="de-DE" sz="1000" dirty="0">
                <a:solidFill>
                  <a:srgbClr val="424242"/>
                </a:solidFill>
              </a:rPr>
              <a:t>„Unsere Empfehlung“ </a:t>
            </a:r>
            <a:r>
              <a:rPr lang="de-DE" sz="1000" dirty="0" smtClean="0">
                <a:solidFill>
                  <a:srgbClr val="424242"/>
                </a:solidFill>
              </a:rPr>
              <a:t> ist vorausgewählt (änderbar). Nun erhalten </a:t>
            </a:r>
            <a:r>
              <a:rPr lang="de-DE" sz="1000" dirty="0">
                <a:solidFill>
                  <a:srgbClr val="424242"/>
                </a:solidFill>
              </a:rPr>
              <a:t>Sie die beste Kombination aus </a:t>
            </a:r>
            <a:r>
              <a:rPr lang="de-DE" sz="1000" dirty="0" smtClean="0">
                <a:solidFill>
                  <a:srgbClr val="424242"/>
                </a:solidFill>
              </a:rPr>
              <a:t>günstigem Preis</a:t>
            </a:r>
            <a:r>
              <a:rPr lang="de-DE" sz="1000" dirty="0">
                <a:solidFill>
                  <a:srgbClr val="424242"/>
                </a:solidFill>
              </a:rPr>
              <a:t>, </a:t>
            </a:r>
            <a:r>
              <a:rPr lang="de-DE" sz="1000" dirty="0" smtClean="0">
                <a:solidFill>
                  <a:srgbClr val="424242"/>
                </a:solidFill>
              </a:rPr>
              <a:t>schneller Lieferzeit und wenigen Teillieferungen („Mercateo-Warenkorboptimierung“).</a:t>
            </a:r>
            <a:endParaRPr lang="de-DE" sz="1000" dirty="0">
              <a:solidFill>
                <a:srgbClr val="424242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6367912" y="3205985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/>
          </a:p>
        </p:txBody>
      </p:sp>
      <p:sp>
        <p:nvSpPr>
          <p:cNvPr id="15" name="Rechteck 14"/>
          <p:cNvSpPr/>
          <p:nvPr/>
        </p:nvSpPr>
        <p:spPr>
          <a:xfrm>
            <a:off x="6578469" y="3170751"/>
            <a:ext cx="199751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Übertragung des Warenkorbs in Ihr ERP-System</a:t>
            </a:r>
            <a:endParaRPr lang="de-DE" sz="1000" dirty="0">
              <a:solidFill>
                <a:srgbClr val="424242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51520" y="841276"/>
            <a:ext cx="4964136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In </a:t>
            </a:r>
            <a:r>
              <a:rPr lang="de-DE" sz="1000" dirty="0">
                <a:solidFill>
                  <a:srgbClr val="424242"/>
                </a:solidFill>
              </a:rPr>
              <a:t>Ihrem Warenkorb erhalten Sie einen Überblick aller ausgewählten Artikel</a:t>
            </a:r>
            <a:r>
              <a:rPr lang="de-DE" sz="1000" dirty="0" smtClean="0">
                <a:solidFill>
                  <a:srgbClr val="424242"/>
                </a:solidFill>
              </a:rPr>
              <a:t>.</a:t>
            </a:r>
            <a:endParaRPr lang="de-DE" sz="1000" dirty="0">
              <a:solidFill>
                <a:srgbClr val="424242"/>
              </a:solidFill>
            </a:endParaRPr>
          </a:p>
        </p:txBody>
      </p:sp>
      <p:pic>
        <p:nvPicPr>
          <p:cNvPr id="17" name="Grafik 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02636"/>
            <a:ext cx="5616624" cy="30404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Rechteck 17"/>
          <p:cNvSpPr/>
          <p:nvPr/>
        </p:nvSpPr>
        <p:spPr>
          <a:xfrm>
            <a:off x="6309195" y="1229779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14</a:t>
            </a:r>
            <a:endParaRPr lang="de-DE" sz="1000" dirty="0"/>
          </a:p>
        </p:txBody>
      </p:sp>
      <p:sp>
        <p:nvSpPr>
          <p:cNvPr id="19" name="Rechteck 18"/>
          <p:cNvSpPr/>
          <p:nvPr/>
        </p:nvSpPr>
        <p:spPr>
          <a:xfrm>
            <a:off x="6313608" y="1967277"/>
            <a:ext cx="36057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15</a:t>
            </a:r>
            <a:endParaRPr lang="de-DE" sz="1000" dirty="0"/>
          </a:p>
        </p:txBody>
      </p:sp>
      <p:sp>
        <p:nvSpPr>
          <p:cNvPr id="20" name="Rechteck 19"/>
          <p:cNvSpPr/>
          <p:nvPr/>
        </p:nvSpPr>
        <p:spPr>
          <a:xfrm>
            <a:off x="6319429" y="3187343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16</a:t>
            </a:r>
            <a:endParaRPr lang="de-DE" sz="1000" dirty="0"/>
          </a:p>
        </p:txBody>
      </p:sp>
      <p:pic>
        <p:nvPicPr>
          <p:cNvPr id="21" name="Picture 6" descr="https://cdn1.iconfinder.com/data/icons/softwaredemo/PNG/256x256/Warn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85692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hteck 21"/>
          <p:cNvSpPr/>
          <p:nvPr/>
        </p:nvSpPr>
        <p:spPr>
          <a:xfrm>
            <a:off x="569325" y="4609641"/>
            <a:ext cx="7416823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>
                <a:solidFill>
                  <a:srgbClr val="424242"/>
                </a:solidFill>
              </a:rPr>
              <a:t>Beachten Sie, dass </a:t>
            </a:r>
            <a:r>
              <a:rPr lang="de-DE" sz="1000" b="1" u="sng" dirty="0">
                <a:solidFill>
                  <a:srgbClr val="424242"/>
                </a:solidFill>
              </a:rPr>
              <a:t>nach Übertragung des Warenkorbs keine Anpassungen </a:t>
            </a:r>
            <a:r>
              <a:rPr lang="de-DE" sz="1000" dirty="0">
                <a:solidFill>
                  <a:srgbClr val="424242"/>
                </a:solidFill>
              </a:rPr>
              <a:t>mehr vorgenommen werden können! </a:t>
            </a:r>
          </a:p>
        </p:txBody>
      </p:sp>
    </p:spTree>
    <p:extLst>
      <p:ext uri="{BB962C8B-B14F-4D97-AF65-F5344CB8AC3E}">
        <p14:creationId xmlns:p14="http://schemas.microsoft.com/office/powerpoint/2010/main" val="3552627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555776" y="260321"/>
            <a:ext cx="6413476" cy="312638"/>
          </a:xfrm>
        </p:spPr>
        <p:txBody>
          <a:bodyPr/>
          <a:lstStyle/>
          <a:p>
            <a:r>
              <a:rPr lang="de-DE" dirty="0"/>
              <a:t>Zurück in Ihrem System (I)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Benutzerhinweise</a:t>
            </a:r>
            <a:endParaRPr lang="de-DE" dirty="0"/>
          </a:p>
        </p:txBody>
      </p:sp>
      <p:sp>
        <p:nvSpPr>
          <p:cNvPr id="23" name="Ellipse 22"/>
          <p:cNvSpPr/>
          <p:nvPr/>
        </p:nvSpPr>
        <p:spPr>
          <a:xfrm>
            <a:off x="6258468" y="1289153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/>
          </a:p>
        </p:txBody>
      </p:sp>
      <p:sp>
        <p:nvSpPr>
          <p:cNvPr id="24" name="Rechteck 23"/>
          <p:cNvSpPr/>
          <p:nvPr/>
        </p:nvSpPr>
        <p:spPr>
          <a:xfrm>
            <a:off x="6514906" y="1223987"/>
            <a:ext cx="2435007" cy="8617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In </a:t>
            </a:r>
            <a:r>
              <a:rPr lang="de-DE" sz="1000" dirty="0">
                <a:solidFill>
                  <a:srgbClr val="424242"/>
                </a:solidFill>
              </a:rPr>
              <a:t>der Bestellanforderung finden Sie alle Artikel Ihres Warenkorbs wieder. Parallel wird </a:t>
            </a:r>
            <a:r>
              <a:rPr lang="de-DE" sz="1000" dirty="0" smtClean="0">
                <a:solidFill>
                  <a:srgbClr val="424242"/>
                </a:solidFill>
              </a:rPr>
              <a:t>dieser bei </a:t>
            </a:r>
            <a:r>
              <a:rPr lang="de-DE" sz="1000" dirty="0">
                <a:solidFill>
                  <a:srgbClr val="424242"/>
                </a:solidFill>
              </a:rPr>
              <a:t>Mercateo gespeichert. Mercateo gewährt eine 5-tägige Preisgarantie.</a:t>
            </a:r>
            <a:endParaRPr lang="de-DE" sz="1000" dirty="0" smtClean="0">
              <a:solidFill>
                <a:srgbClr val="424242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251520" y="841276"/>
            <a:ext cx="4964136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>
                <a:solidFill>
                  <a:srgbClr val="424242"/>
                </a:solidFill>
              </a:rPr>
              <a:t>Sie befinden sich nun wieder im ERP-System Ihres </a:t>
            </a:r>
            <a:r>
              <a:rPr lang="de-DE" sz="1000" dirty="0" smtClean="0">
                <a:solidFill>
                  <a:srgbClr val="424242"/>
                </a:solidFill>
              </a:rPr>
              <a:t>Unternehmens.</a:t>
            </a:r>
            <a:endParaRPr lang="de-DE" sz="1000" dirty="0">
              <a:solidFill>
                <a:srgbClr val="424242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6205194" y="1269868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17</a:t>
            </a:r>
            <a:endParaRPr lang="de-DE" sz="1000" dirty="0"/>
          </a:p>
        </p:txBody>
      </p:sp>
      <p:pic>
        <p:nvPicPr>
          <p:cNvPr id="27" name="Grafik 2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01316"/>
            <a:ext cx="5711776" cy="266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878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835696" y="260321"/>
            <a:ext cx="7133556" cy="312638"/>
          </a:xfrm>
        </p:spPr>
        <p:txBody>
          <a:bodyPr/>
          <a:lstStyle/>
          <a:p>
            <a:r>
              <a:rPr lang="de-DE" dirty="0"/>
              <a:t>Zurück in Ihrem System (II)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dirty="0" smtClean="0"/>
              <a:t> </a:t>
            </a:r>
            <a:r>
              <a:rPr lang="de-DE" dirty="0"/>
              <a:t>Anpassungen vornehmen und Bestellen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Benutzerhinweise</a:t>
            </a:r>
            <a:endParaRPr lang="de-DE" dirty="0"/>
          </a:p>
        </p:txBody>
      </p:sp>
      <p:sp>
        <p:nvSpPr>
          <p:cNvPr id="9" name="Ellipse 8"/>
          <p:cNvSpPr/>
          <p:nvPr/>
        </p:nvSpPr>
        <p:spPr>
          <a:xfrm>
            <a:off x="6336342" y="1215114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/>
          </a:p>
        </p:txBody>
      </p:sp>
      <p:sp>
        <p:nvSpPr>
          <p:cNvPr id="10" name="Rechteck 9"/>
          <p:cNvSpPr/>
          <p:nvPr/>
        </p:nvSpPr>
        <p:spPr>
          <a:xfrm>
            <a:off x="6575362" y="1171088"/>
            <a:ext cx="2435007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Die </a:t>
            </a:r>
            <a:r>
              <a:rPr lang="de-DE" sz="1000" dirty="0">
                <a:solidFill>
                  <a:srgbClr val="424242"/>
                </a:solidFill>
              </a:rPr>
              <a:t>Warengruppe zum Artikel </a:t>
            </a:r>
            <a:r>
              <a:rPr lang="de-DE" sz="1000" dirty="0" smtClean="0">
                <a:solidFill>
                  <a:srgbClr val="424242"/>
                </a:solidFill>
              </a:rPr>
              <a:t>wird von Mercateo übernommen.</a:t>
            </a:r>
            <a:endParaRPr lang="de-DE" sz="1000" dirty="0">
              <a:solidFill>
                <a:srgbClr val="424242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283068" y="1195829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18</a:t>
            </a:r>
            <a:endParaRPr lang="de-DE" sz="1000" dirty="0"/>
          </a:p>
        </p:txBody>
      </p:sp>
      <p:pic>
        <p:nvPicPr>
          <p:cNvPr id="12" name="Grafik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41276"/>
            <a:ext cx="5299946" cy="1793777"/>
          </a:xfrm>
          <a:prstGeom prst="rect">
            <a:avLst/>
          </a:prstGeom>
        </p:spPr>
      </p:pic>
      <p:pic>
        <p:nvPicPr>
          <p:cNvPr id="13" name="Grafik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66468"/>
            <a:ext cx="5294816" cy="1512168"/>
          </a:xfrm>
          <a:prstGeom prst="rect">
            <a:avLst/>
          </a:prstGeom>
        </p:spPr>
      </p:pic>
      <p:pic>
        <p:nvPicPr>
          <p:cNvPr id="14" name="Grafik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005" y="3612565"/>
            <a:ext cx="2600459" cy="1639668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6343644" y="1850716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/>
          </a:p>
        </p:txBody>
      </p:sp>
      <p:sp>
        <p:nvSpPr>
          <p:cNvPr id="16" name="Rechteck 15"/>
          <p:cNvSpPr/>
          <p:nvPr/>
        </p:nvSpPr>
        <p:spPr>
          <a:xfrm>
            <a:off x="6576870" y="1778543"/>
            <a:ext cx="2435007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Prüfen </a:t>
            </a:r>
            <a:r>
              <a:rPr lang="de-DE" sz="1000" dirty="0">
                <a:solidFill>
                  <a:srgbClr val="424242"/>
                </a:solidFill>
              </a:rPr>
              <a:t>Sie auf Positionsebene, ob die unternehmensspezifischen Angaben (bspw. Werk, Buchungskreis, </a:t>
            </a:r>
            <a:r>
              <a:rPr lang="de-DE" sz="1000" dirty="0" err="1">
                <a:solidFill>
                  <a:srgbClr val="424242"/>
                </a:solidFill>
              </a:rPr>
              <a:t>Anforderer</a:t>
            </a:r>
            <a:r>
              <a:rPr lang="de-DE" sz="1000" dirty="0">
                <a:solidFill>
                  <a:srgbClr val="424242"/>
                </a:solidFill>
              </a:rPr>
              <a:t>, </a:t>
            </a:r>
            <a:r>
              <a:rPr lang="de-DE" sz="1000" dirty="0" smtClean="0">
                <a:solidFill>
                  <a:srgbClr val="424242"/>
                </a:solidFill>
              </a:rPr>
              <a:t>Kontierung) </a:t>
            </a:r>
            <a:r>
              <a:rPr lang="de-DE" sz="1000" dirty="0">
                <a:solidFill>
                  <a:srgbClr val="424242"/>
                </a:solidFill>
              </a:rPr>
              <a:t>korrekt sind. Sofern erforderlich, nehmen Sie Anpassungen vor</a:t>
            </a:r>
            <a:r>
              <a:rPr lang="de-DE" sz="1000" dirty="0" smtClean="0">
                <a:solidFill>
                  <a:srgbClr val="424242"/>
                </a:solidFill>
              </a:rPr>
              <a:t>.</a:t>
            </a:r>
            <a:endParaRPr lang="de-DE" sz="1000" dirty="0">
              <a:solidFill>
                <a:srgbClr val="424242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6290370" y="1831431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19</a:t>
            </a:r>
            <a:endParaRPr lang="de-DE" sz="1000" dirty="0"/>
          </a:p>
        </p:txBody>
      </p:sp>
      <p:sp>
        <p:nvSpPr>
          <p:cNvPr id="18" name="Ellipse 17"/>
          <p:cNvSpPr/>
          <p:nvPr/>
        </p:nvSpPr>
        <p:spPr>
          <a:xfrm>
            <a:off x="6351121" y="2930836"/>
            <a:ext cx="216000" cy="216000"/>
          </a:xfrm>
          <a:prstGeom prst="ellipse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/>
          </a:p>
        </p:txBody>
      </p:sp>
      <p:sp>
        <p:nvSpPr>
          <p:cNvPr id="19" name="Rechteck 18"/>
          <p:cNvSpPr/>
          <p:nvPr/>
        </p:nvSpPr>
        <p:spPr>
          <a:xfrm>
            <a:off x="6575638" y="2858682"/>
            <a:ext cx="2435007" cy="8617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Nach </a:t>
            </a:r>
            <a:r>
              <a:rPr lang="de-DE" sz="1000" dirty="0">
                <a:solidFill>
                  <a:srgbClr val="424242"/>
                </a:solidFill>
              </a:rPr>
              <a:t>Abschluss aller Anpassungen sichern Sie die Bestellanforderung. Die Bestellung wird nun erzeugt und an Mercateo bzw. Ihren Vertragslieferant übertragen.</a:t>
            </a:r>
          </a:p>
        </p:txBody>
      </p:sp>
      <p:sp>
        <p:nvSpPr>
          <p:cNvPr id="20" name="Rechteck 19"/>
          <p:cNvSpPr/>
          <p:nvPr/>
        </p:nvSpPr>
        <p:spPr>
          <a:xfrm>
            <a:off x="6297847" y="2911551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20</a:t>
            </a:r>
            <a:endParaRPr lang="de-DE" sz="1000" dirty="0"/>
          </a:p>
        </p:txBody>
      </p:sp>
      <p:pic>
        <p:nvPicPr>
          <p:cNvPr id="21" name="Picture 6" descr="https://cdn1.iconfinder.com/data/icons/softwaredemo/PNG/256x256/Warni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089" y="4009628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hteck 21"/>
          <p:cNvSpPr/>
          <p:nvPr/>
        </p:nvSpPr>
        <p:spPr>
          <a:xfrm>
            <a:off x="6577179" y="4009628"/>
            <a:ext cx="2442979" cy="8617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de-DE" sz="1000" dirty="0" smtClean="0">
                <a:solidFill>
                  <a:srgbClr val="424242"/>
                </a:solidFill>
              </a:rPr>
              <a:t>Abhängig </a:t>
            </a:r>
            <a:r>
              <a:rPr lang="de-DE" sz="1000" dirty="0">
                <a:solidFill>
                  <a:srgbClr val="424242"/>
                </a:solidFill>
              </a:rPr>
              <a:t>von der Ausprägung der Genehmigungsstruktur Ihres Unternehmens, können vor Auslösen der Bestellung interne Freigaben erforderlich sein (Verzögerungen). </a:t>
            </a:r>
          </a:p>
        </p:txBody>
      </p:sp>
    </p:spTree>
    <p:extLst>
      <p:ext uri="{BB962C8B-B14F-4D97-AF65-F5344CB8AC3E}">
        <p14:creationId xmlns:p14="http://schemas.microsoft.com/office/powerpoint/2010/main" val="3790779807"/>
      </p:ext>
    </p:extLst>
  </p:cSld>
  <p:clrMapOvr>
    <a:masterClrMapping/>
  </p:clrMapOvr>
</p:sld>
</file>

<file path=ppt/theme/theme1.xml><?xml version="1.0" encoding="utf-8"?>
<a:theme xmlns:a="http://schemas.openxmlformats.org/drawingml/2006/main" name="__MASTERVORLAGE_20171221_16.10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urce Sans Pro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urce Sans Pro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__MASTERVORLAGE_20171221_16.10</Template>
  <TotalTime>0</TotalTime>
  <Words>620</Words>
  <Application>Microsoft Office PowerPoint</Application>
  <PresentationFormat>Bildschirmpräsentation (16:10)</PresentationFormat>
  <Paragraphs>82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14" baseType="lpstr">
      <vt:lpstr>__MASTERVORLAGE_20171221_16.10</vt:lpstr>
      <vt:lpstr>1_Larissa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Mercateo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Matthias Heinze</dc:creator>
  <cp:lastModifiedBy>Matthias Heinze</cp:lastModifiedBy>
  <cp:revision>6</cp:revision>
  <dcterms:created xsi:type="dcterms:W3CDTF">2018-01-04T13:05:13Z</dcterms:created>
  <dcterms:modified xsi:type="dcterms:W3CDTF">2018-01-04T13:25:07Z</dcterms:modified>
</cp:coreProperties>
</file>